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6" r:id="rId3"/>
    <p:sldId id="268" r:id="rId4"/>
    <p:sldId id="259" r:id="rId5"/>
    <p:sldId id="262" r:id="rId6"/>
    <p:sldId id="263" r:id="rId7"/>
    <p:sldId id="264" r:id="rId8"/>
    <p:sldId id="265" r:id="rId9"/>
    <p:sldId id="266" r:id="rId10"/>
    <p:sldId id="267" r:id="rId11"/>
    <p:sldId id="26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19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3/19/2015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3/19/2015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 descr="جامعة بنها"/>
          <p:cNvPicPr>
            <a:picLocks noChangeAspect="1" noChangeArrowheads="1"/>
          </p:cNvPicPr>
          <p:nvPr/>
        </p:nvPicPr>
        <p:blipFill>
          <a:blip r:embed="rId2" cstate="print"/>
          <a:srcRect/>
          <a:stretch>
            <a:fillRect/>
          </a:stretch>
        </p:blipFill>
        <p:spPr bwMode="auto">
          <a:xfrm>
            <a:off x="7162800" y="685800"/>
            <a:ext cx="1447800" cy="1208088"/>
          </a:xfrm>
          <a:prstGeom prst="rect">
            <a:avLst/>
          </a:prstGeom>
          <a:noFill/>
          <a:ln w="9525">
            <a:noFill/>
            <a:miter lim="800000"/>
            <a:headEnd/>
            <a:tailEnd/>
          </a:ln>
        </p:spPr>
      </p:pic>
      <p:sp>
        <p:nvSpPr>
          <p:cNvPr id="6147" name="Rectangle 1"/>
          <p:cNvSpPr>
            <a:spLocks noChangeArrowheads="1"/>
          </p:cNvSpPr>
          <p:nvPr/>
        </p:nvSpPr>
        <p:spPr bwMode="auto">
          <a:xfrm>
            <a:off x="323850" y="0"/>
            <a:ext cx="2665413" cy="1754188"/>
          </a:xfrm>
          <a:prstGeom prst="rect">
            <a:avLst/>
          </a:prstGeom>
          <a:noFill/>
          <a:ln w="9525">
            <a:noFill/>
            <a:miter lim="800000"/>
            <a:headEnd/>
            <a:tailEnd/>
          </a:ln>
        </p:spPr>
        <p:txBody>
          <a:bodyPr anchor="ctr">
            <a:spAutoFit/>
          </a:bodyPr>
          <a:lstStyle/>
          <a:p>
            <a:pPr algn="justLow" eaLnBrk="0" hangingPunct="0"/>
            <a:endParaRPr lang="en-US">
              <a:cs typeface="Times New Roman" pitchFamily="18" charset="0"/>
            </a:endParaRPr>
          </a:p>
          <a:p>
            <a:pPr algn="justLow" eaLnBrk="0" hangingPunct="0"/>
            <a:endParaRPr lang="en-US">
              <a:cs typeface="Times New Roman" pitchFamily="18" charset="0"/>
            </a:endParaRPr>
          </a:p>
          <a:p>
            <a:pPr algn="justLow" eaLnBrk="0" hangingPunct="0"/>
            <a:endParaRPr lang="en-US">
              <a:cs typeface="Times New Roman" pitchFamily="18" charset="0"/>
            </a:endParaRPr>
          </a:p>
          <a:p>
            <a:pPr algn="justLow" eaLnBrk="0" hangingPunct="0"/>
            <a:r>
              <a:rPr lang="en-US">
                <a:cs typeface="Times New Roman" pitchFamily="18" charset="0"/>
              </a:rPr>
              <a:t>Benha University </a:t>
            </a:r>
            <a:endParaRPr lang="en-US" sz="800"/>
          </a:p>
          <a:p>
            <a:pPr algn="justLow" eaLnBrk="0" hangingPunct="0"/>
            <a:r>
              <a:rPr lang="en-US">
                <a:cs typeface="Times New Roman" pitchFamily="18" charset="0"/>
              </a:rPr>
              <a:t>Faculty of Science</a:t>
            </a:r>
            <a:endParaRPr lang="en-US" sz="800"/>
          </a:p>
          <a:p>
            <a:pPr algn="justLow" eaLnBrk="0" hangingPunct="0"/>
            <a:r>
              <a:rPr lang="en-US">
                <a:cs typeface="Times New Roman" pitchFamily="18" charset="0"/>
              </a:rPr>
              <a:t>Department of Zoology </a:t>
            </a:r>
            <a:endParaRPr lang="en-US"/>
          </a:p>
        </p:txBody>
      </p:sp>
      <p:sp>
        <p:nvSpPr>
          <p:cNvPr id="4" name="Rectangle 3"/>
          <p:cNvSpPr/>
          <p:nvPr/>
        </p:nvSpPr>
        <p:spPr>
          <a:xfrm>
            <a:off x="2411413" y="4437063"/>
            <a:ext cx="4392612" cy="523875"/>
          </a:xfrm>
          <a:prstGeom prst="rect">
            <a:avLst/>
          </a:prstGeom>
          <a:solidFill>
            <a:srgbClr val="7030A0"/>
          </a:solidFill>
        </p:spPr>
        <p:style>
          <a:lnRef idx="3">
            <a:schemeClr val="lt1"/>
          </a:lnRef>
          <a:fillRef idx="1">
            <a:schemeClr val="accent2"/>
          </a:fillRef>
          <a:effectRef idx="1">
            <a:schemeClr val="accent2"/>
          </a:effectRef>
          <a:fontRef idx="minor">
            <a:schemeClr val="lt1"/>
          </a:fontRef>
        </p:style>
        <p:txBody>
          <a:bodyPr>
            <a:spAutoFit/>
          </a:bodyPr>
          <a:lstStyle/>
          <a:p>
            <a:pPr algn="ctr">
              <a:defRPr/>
            </a:pPr>
            <a:endParaRPr lang="en-US" sz="2800" b="1" dirty="0">
              <a:solidFill>
                <a:srgbClr val="005250"/>
              </a:solidFill>
              <a:latin typeface="Times New Roman" pitchFamily="18" charset="0"/>
              <a:cs typeface="Times New Roman" pitchFamily="18" charset="0"/>
            </a:endParaRPr>
          </a:p>
        </p:txBody>
      </p:sp>
      <p:sp>
        <p:nvSpPr>
          <p:cNvPr id="6149" name="TextBox 4"/>
          <p:cNvSpPr txBox="1">
            <a:spLocks noChangeArrowheads="1"/>
          </p:cNvSpPr>
          <p:nvPr/>
        </p:nvSpPr>
        <p:spPr bwMode="auto">
          <a:xfrm>
            <a:off x="2195513" y="4437063"/>
            <a:ext cx="5111750" cy="523875"/>
          </a:xfrm>
          <a:prstGeom prst="rect">
            <a:avLst/>
          </a:prstGeom>
          <a:noFill/>
          <a:ln w="9525">
            <a:noFill/>
            <a:miter lim="800000"/>
            <a:headEnd/>
            <a:tailEnd/>
          </a:ln>
        </p:spPr>
        <p:txBody>
          <a:bodyPr>
            <a:spAutoFit/>
          </a:bodyPr>
          <a:lstStyle/>
          <a:p>
            <a:pPr algn="ctr">
              <a:defRPr/>
            </a:pPr>
            <a:r>
              <a:rPr lang="ar-EG" sz="2800" b="1" dirty="0">
                <a:solidFill>
                  <a:schemeClr val="bg1"/>
                </a:solidFill>
                <a:latin typeface="Times New Roman" pitchFamily="18" charset="0"/>
                <a:cs typeface="+mn-cs"/>
              </a:rPr>
              <a:t>د. دعاء صبرى إبراهيم</a:t>
            </a:r>
            <a:endParaRPr lang="en-US" sz="2800" b="1" dirty="0">
              <a:solidFill>
                <a:schemeClr val="bg1"/>
              </a:solidFill>
              <a:latin typeface="Times New Roman" pitchFamily="18" charset="0"/>
              <a:cs typeface="+mn-cs"/>
            </a:endParaRPr>
          </a:p>
        </p:txBody>
      </p:sp>
      <p:sp>
        <p:nvSpPr>
          <p:cNvPr id="6150" name="TextBox 6"/>
          <p:cNvSpPr txBox="1">
            <a:spLocks noChangeArrowheads="1"/>
          </p:cNvSpPr>
          <p:nvPr/>
        </p:nvSpPr>
        <p:spPr bwMode="auto">
          <a:xfrm>
            <a:off x="4067175" y="3716338"/>
            <a:ext cx="1152525" cy="584775"/>
          </a:xfrm>
          <a:prstGeom prst="rect">
            <a:avLst/>
          </a:prstGeom>
          <a:noFill/>
          <a:ln w="9525">
            <a:noFill/>
            <a:miter lim="800000"/>
            <a:headEnd/>
            <a:tailEnd/>
          </a:ln>
        </p:spPr>
        <p:txBody>
          <a:bodyPr>
            <a:spAutoFit/>
            <a:scene3d>
              <a:camera prst="orthographicFront"/>
              <a:lightRig rig="threePt" dir="t"/>
            </a:scene3d>
            <a:sp3d extrusionH="57150">
              <a:bevelT w="38100" h="38100"/>
            </a:sp3d>
          </a:bodyPr>
          <a:lstStyle/>
          <a:p>
            <a:pPr algn="ctr">
              <a:defRPr/>
            </a:pPr>
            <a:r>
              <a:rPr lang="ar-EG" sz="3200" b="1" dirty="0">
                <a:latin typeface="Times New Roman" pitchFamily="18" charset="0"/>
                <a:cs typeface="+mn-cs"/>
              </a:rPr>
              <a:t>إعداد</a:t>
            </a:r>
            <a:endParaRPr lang="en-US" sz="3200" b="1" dirty="0">
              <a:latin typeface="Times New Roman" pitchFamily="18" charset="0"/>
              <a:cs typeface="+mn-cs"/>
            </a:endParaRPr>
          </a:p>
        </p:txBody>
      </p:sp>
      <p:sp>
        <p:nvSpPr>
          <p:cNvPr id="7" name="Rectangle 6"/>
          <p:cNvSpPr/>
          <p:nvPr/>
        </p:nvSpPr>
        <p:spPr>
          <a:xfrm>
            <a:off x="2514600" y="2590800"/>
            <a:ext cx="4392613" cy="523220"/>
          </a:xfrm>
          <a:prstGeom prst="rect">
            <a:avLst/>
          </a:prstGeom>
          <a:solidFill>
            <a:srgbClr val="7030A0"/>
          </a:solidFill>
        </p:spPr>
        <p:style>
          <a:lnRef idx="3">
            <a:schemeClr val="lt1"/>
          </a:lnRef>
          <a:fillRef idx="1">
            <a:schemeClr val="accent2"/>
          </a:fillRef>
          <a:effectRef idx="1">
            <a:schemeClr val="accent2"/>
          </a:effectRef>
          <a:fontRef idx="minor">
            <a:schemeClr val="lt1"/>
          </a:fontRef>
        </p:style>
        <p:txBody>
          <a:bodyPr>
            <a:spAutoFit/>
          </a:bodyPr>
          <a:lstStyle/>
          <a:p>
            <a:pPr algn="ctr">
              <a:defRPr/>
            </a:pPr>
            <a:r>
              <a:rPr lang="en-US" sz="2800" b="1" dirty="0" smtClean="0">
                <a:solidFill>
                  <a:schemeClr val="bg1"/>
                </a:solidFill>
                <a:latin typeface="Times New Roman" pitchFamily="18" charset="0"/>
              </a:rPr>
              <a:t>(</a:t>
            </a:r>
            <a:r>
              <a:rPr lang="en-US" sz="2800" b="1" dirty="0" smtClean="0">
                <a:solidFill>
                  <a:schemeClr val="bg1"/>
                </a:solidFill>
                <a:latin typeface="Arial"/>
                <a:cs typeface="Arial"/>
              </a:rPr>
              <a:t>٢</a:t>
            </a:r>
            <a:r>
              <a:rPr lang="en-US" sz="2800" b="1" dirty="0" smtClean="0">
                <a:solidFill>
                  <a:schemeClr val="bg1"/>
                </a:solidFill>
                <a:latin typeface="Times New Roman" pitchFamily="18" charset="0"/>
              </a:rPr>
              <a:t>) </a:t>
            </a:r>
            <a:r>
              <a:rPr lang="ar-EG" sz="2800" b="1" dirty="0" smtClean="0">
                <a:solidFill>
                  <a:schemeClr val="bg1"/>
                </a:solidFill>
                <a:latin typeface="Times New Roman" pitchFamily="18" charset="0"/>
              </a:rPr>
              <a:t>التغذية </a:t>
            </a:r>
            <a:r>
              <a:rPr lang="ar-EG" sz="2800" b="1" dirty="0">
                <a:solidFill>
                  <a:schemeClr val="bg1"/>
                </a:solidFill>
                <a:latin typeface="Times New Roman" pitchFamily="18" charset="0"/>
              </a:rPr>
              <a:t>العلاجية </a:t>
            </a:r>
            <a:r>
              <a:rPr lang="ar-EG" sz="2800" b="1" dirty="0" smtClean="0">
                <a:solidFill>
                  <a:schemeClr val="bg1"/>
                </a:solidFill>
                <a:latin typeface="Times New Roman" pitchFamily="18" charset="0"/>
              </a:rPr>
              <a:t>لمرضى الكلى</a:t>
            </a:r>
            <a:endParaRPr lang="en-US" sz="28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ar-EG" sz="3600" dirty="0" smtClean="0">
                <a:solidFill>
                  <a:schemeClr val="tx1"/>
                </a:solidFill>
              </a:rPr>
              <a:t>اعتبارات غذائية عامة لمشاكل الفشل الكلوى عند الأطفال</a:t>
            </a:r>
            <a:r>
              <a:rPr lang="en-US" dirty="0" smtClean="0"/>
              <a:t/>
            </a:r>
            <a:br>
              <a:rPr lang="en-US" dirty="0" smtClean="0"/>
            </a:br>
            <a:endParaRPr lang="ar-EG" dirty="0"/>
          </a:p>
        </p:txBody>
      </p:sp>
      <p:sp>
        <p:nvSpPr>
          <p:cNvPr id="3" name="Content Placeholder 2"/>
          <p:cNvSpPr>
            <a:spLocks noGrp="1"/>
          </p:cNvSpPr>
          <p:nvPr>
            <p:ph idx="1"/>
          </p:nvPr>
        </p:nvSpPr>
        <p:spPr/>
        <p:txBody>
          <a:bodyPr>
            <a:normAutofit/>
          </a:bodyPr>
          <a:lstStyle/>
          <a:p>
            <a:pPr lvl="0"/>
            <a:r>
              <a:rPr lang="ar-EG" b="1" u="sng" dirty="0" smtClean="0"/>
              <a:t>تأخــر النمــو</a:t>
            </a:r>
            <a:r>
              <a:rPr lang="ar-EG" u="sng" dirty="0" smtClean="0"/>
              <a:t>: </a:t>
            </a:r>
            <a:endParaRPr lang="en-US" dirty="0" smtClean="0"/>
          </a:p>
          <a:p>
            <a:pPr>
              <a:buNone/>
            </a:pPr>
            <a:r>
              <a:rPr lang="ar-EG" dirty="0" smtClean="0"/>
              <a:t>يكثر حدوثه عند الطفل المصاب بالفشل الكلوى، وتكون أسبابه متعددة مثل: الحماض، خلل ميزان الكالسيوم والفوسفور، تحلل العظام، استعمال مركبات الكورتيزون في العلاج، عدم أخذ القدر الكافى من الطاقة في الغذاء، خلل في إفراز هرمون النمو. </a:t>
            </a:r>
            <a:endParaRPr lang="en-US" dirty="0" smtClean="0"/>
          </a:p>
          <a:p>
            <a:pPr>
              <a:buNone/>
            </a:pPr>
            <a:r>
              <a:rPr lang="ar-EG" dirty="0" smtClean="0"/>
              <a:t>وقد أدى استعمال هرمون النمو المصنع إلى تحسين النمو عند الأطفال. </a:t>
            </a:r>
            <a:endParaRPr lang="en-US" dirty="0" smtClean="0"/>
          </a:p>
          <a:p>
            <a:pPr lvl="0"/>
            <a:r>
              <a:rPr lang="ar-EG" b="1" u="sng" dirty="0" smtClean="0"/>
              <a:t>فقر الدم (الأنيميا): </a:t>
            </a:r>
            <a:endParaRPr lang="en-US" b="1" dirty="0" smtClean="0"/>
          </a:p>
          <a:p>
            <a:pPr>
              <a:buNone/>
            </a:pPr>
            <a:r>
              <a:rPr lang="ar-EG" dirty="0" smtClean="0"/>
              <a:t>ويعالج بإعطاء الاريثروبويتين البشرى لتنشيط تكوين كرات الدم الحمراء.</a:t>
            </a:r>
            <a:endParaRPr lang="en-US" dirty="0" smtClean="0"/>
          </a:p>
          <a:p>
            <a:pPr>
              <a:buNone/>
            </a:pPr>
            <a:endParaRPr lang="ar-E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5105400"/>
            <a:ext cx="7543800" cy="369888"/>
          </a:xfrm>
          <a:prstGeom prst="rect">
            <a:avLst/>
          </a:prstGeom>
          <a:solidFill>
            <a:srgbClr val="7030A0"/>
          </a:solidFill>
        </p:spPr>
        <p:style>
          <a:lnRef idx="3">
            <a:schemeClr val="lt1"/>
          </a:lnRef>
          <a:fillRef idx="1">
            <a:schemeClr val="accent6"/>
          </a:fillRef>
          <a:effectRef idx="1">
            <a:schemeClr val="accent6"/>
          </a:effectRef>
          <a:fontRef idx="minor">
            <a:schemeClr val="lt1"/>
          </a:fontRef>
        </p:style>
        <p:txBody>
          <a:bodyPr>
            <a:spAutoFit/>
          </a:bodyPr>
          <a:lstStyle/>
          <a:p>
            <a:pPr algn="ctr">
              <a:defRPr/>
            </a:pPr>
            <a:r>
              <a:rPr lang="en-US" b="1" dirty="0"/>
              <a:t>http://www.bu.edu.eg/staff/doaamohamed7-courses</a:t>
            </a:r>
          </a:p>
        </p:txBody>
      </p:sp>
      <p:sp>
        <p:nvSpPr>
          <p:cNvPr id="3" name="TextBox 2"/>
          <p:cNvSpPr txBox="1"/>
          <p:nvPr/>
        </p:nvSpPr>
        <p:spPr>
          <a:xfrm>
            <a:off x="3505200" y="4572000"/>
            <a:ext cx="2514600" cy="369888"/>
          </a:xfrm>
          <a:prstGeom prst="rect">
            <a:avLst/>
          </a:prstGeom>
          <a:solidFill>
            <a:srgbClr val="7030A0"/>
          </a:solidFill>
        </p:spPr>
        <p:style>
          <a:lnRef idx="1">
            <a:schemeClr val="accent6"/>
          </a:lnRef>
          <a:fillRef idx="3">
            <a:schemeClr val="accent6"/>
          </a:fillRef>
          <a:effectRef idx="2">
            <a:schemeClr val="accent6"/>
          </a:effectRef>
          <a:fontRef idx="minor">
            <a:schemeClr val="lt1"/>
          </a:fontRef>
        </p:style>
        <p:txBody>
          <a:bodyPr rtlCol="1">
            <a:spAutoFit/>
          </a:bodyPr>
          <a:lstStyle/>
          <a:p>
            <a:pPr algn="ctr">
              <a:defRPr/>
            </a:pPr>
            <a:r>
              <a:rPr lang="ar-EG" b="1" dirty="0">
                <a:solidFill>
                  <a:schemeClr val="bg1"/>
                </a:solidFill>
              </a:rPr>
              <a:t>لمزيد من المعلومات</a:t>
            </a:r>
            <a:endParaRPr lang="en-US" b="1" dirty="0">
              <a:solidFill>
                <a:schemeClr val="bg1"/>
              </a:solidFill>
            </a:endParaRPr>
          </a:p>
        </p:txBody>
      </p:sp>
      <p:sp>
        <p:nvSpPr>
          <p:cNvPr id="4" name="Rectangle 3"/>
          <p:cNvSpPr/>
          <p:nvPr/>
        </p:nvSpPr>
        <p:spPr>
          <a:xfrm>
            <a:off x="2286000" y="3200400"/>
            <a:ext cx="4191000" cy="369332"/>
          </a:xfrm>
          <a:prstGeom prst="rect">
            <a:avLst/>
          </a:prstGeom>
          <a:solidFill>
            <a:srgbClr val="7030A0"/>
          </a:solidFill>
        </p:spPr>
        <p:style>
          <a:lnRef idx="1">
            <a:schemeClr val="accent2"/>
          </a:lnRef>
          <a:fillRef idx="2">
            <a:schemeClr val="accent2"/>
          </a:fillRef>
          <a:effectRef idx="1">
            <a:schemeClr val="accent2"/>
          </a:effectRef>
          <a:fontRef idx="minor">
            <a:schemeClr val="dk1"/>
          </a:fontRef>
        </p:style>
        <p:txBody>
          <a:bodyPr wrap="none">
            <a:prstTxWarp prst="textCanDown">
              <a:avLst/>
            </a:prstTxWarp>
            <a:spAutoFit/>
          </a:bodyPr>
          <a:lstStyle/>
          <a:p>
            <a:pPr>
              <a:defRPr/>
            </a:pPr>
            <a:r>
              <a:rPr lang="ar-EG" dirty="0">
                <a:solidFill>
                  <a:schemeClr val="bg1"/>
                </a:solidFill>
              </a:rPr>
              <a:t>مع تمنياتي لكم بالنجاح والتوفيق</a:t>
            </a:r>
            <a:endParaRPr lang="en-US" dirty="0">
              <a:solidFill>
                <a:schemeClr val="bg1"/>
              </a:solidFill>
            </a:endParaRPr>
          </a:p>
        </p:txBody>
      </p:sp>
      <p:pic>
        <p:nvPicPr>
          <p:cNvPr id="12293" name="Picture 8" descr="https://encrypted-tbn2.gstatic.com/images?q=tbn:ANd9GcTltZRkJMrGZMA-lh3WIg_4oemO1TEow6SCMe9PPNFUqSoX_a9_"/>
          <p:cNvPicPr>
            <a:picLocks noChangeAspect="1" noChangeArrowheads="1"/>
          </p:cNvPicPr>
          <p:nvPr/>
        </p:nvPicPr>
        <p:blipFill>
          <a:blip r:embed="rId2" cstate="print"/>
          <a:srcRect/>
          <a:stretch>
            <a:fillRect/>
          </a:stretch>
        </p:blipFill>
        <p:spPr bwMode="auto">
          <a:xfrm>
            <a:off x="2362200" y="762000"/>
            <a:ext cx="3962400" cy="2238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95600" y="152400"/>
            <a:ext cx="3505200" cy="609600"/>
          </a:xfrm>
        </p:spPr>
        <p:style>
          <a:lnRef idx="3">
            <a:schemeClr val="lt1"/>
          </a:lnRef>
          <a:fillRef idx="1">
            <a:schemeClr val="accent1"/>
          </a:fillRef>
          <a:effectRef idx="1">
            <a:schemeClr val="accent1"/>
          </a:effectRef>
          <a:fontRef idx="minor">
            <a:schemeClr val="lt1"/>
          </a:fontRef>
        </p:style>
        <p:txBody>
          <a:bodyPr>
            <a:normAutofit fontScale="90000"/>
          </a:bodyPr>
          <a:lstStyle/>
          <a:p>
            <a:r>
              <a:rPr lang="ar-EG" sz="3600" dirty="0" smtClean="0"/>
              <a:t>زرع الكلى</a:t>
            </a:r>
            <a:endParaRPr lang="ar-EG" sz="3600" dirty="0"/>
          </a:p>
        </p:txBody>
      </p:sp>
      <p:sp>
        <p:nvSpPr>
          <p:cNvPr id="5" name="Text Placeholder 4"/>
          <p:cNvSpPr>
            <a:spLocks noGrp="1"/>
          </p:cNvSpPr>
          <p:nvPr>
            <p:ph type="body" idx="1"/>
          </p:nvPr>
        </p:nvSpPr>
        <p:spPr>
          <a:xfrm>
            <a:off x="685800" y="838200"/>
            <a:ext cx="3505200" cy="457200"/>
          </a:xfrm>
        </p:spPr>
        <p:style>
          <a:lnRef idx="3">
            <a:schemeClr val="lt1"/>
          </a:lnRef>
          <a:fillRef idx="1">
            <a:schemeClr val="accent6"/>
          </a:fillRef>
          <a:effectRef idx="1">
            <a:schemeClr val="accent6"/>
          </a:effectRef>
          <a:fontRef idx="minor">
            <a:schemeClr val="lt1"/>
          </a:fontRef>
        </p:style>
        <p:txBody>
          <a:bodyPr/>
          <a:lstStyle/>
          <a:p>
            <a:pPr algn="ctr"/>
            <a:r>
              <a:rPr lang="ar-EG" sz="2000" b="1" dirty="0" smtClean="0"/>
              <a:t>الرعاية الغذائية</a:t>
            </a:r>
            <a:endParaRPr lang="ar-EG" b="1" dirty="0"/>
          </a:p>
        </p:txBody>
      </p:sp>
      <p:sp>
        <p:nvSpPr>
          <p:cNvPr id="7" name="Text Placeholder 6"/>
          <p:cNvSpPr>
            <a:spLocks noGrp="1"/>
          </p:cNvSpPr>
          <p:nvPr>
            <p:ph type="body" sz="half" idx="3"/>
          </p:nvPr>
        </p:nvSpPr>
        <p:spPr>
          <a:xfrm>
            <a:off x="5410200" y="914400"/>
            <a:ext cx="3124200" cy="457200"/>
          </a:xfrm>
        </p:spPr>
        <p:style>
          <a:lnRef idx="3">
            <a:schemeClr val="lt1"/>
          </a:lnRef>
          <a:fillRef idx="1">
            <a:schemeClr val="accent6"/>
          </a:fillRef>
          <a:effectRef idx="1">
            <a:schemeClr val="accent6"/>
          </a:effectRef>
          <a:fontRef idx="minor">
            <a:schemeClr val="lt1"/>
          </a:fontRef>
        </p:style>
        <p:txBody>
          <a:bodyPr>
            <a:normAutofit/>
          </a:bodyPr>
          <a:lstStyle/>
          <a:p>
            <a:pPr algn="ctr"/>
            <a:r>
              <a:rPr lang="ar-EG" sz="2000" b="1" dirty="0" smtClean="0"/>
              <a:t>الأعراض</a:t>
            </a:r>
          </a:p>
        </p:txBody>
      </p:sp>
      <p:sp>
        <p:nvSpPr>
          <p:cNvPr id="6" name="Content Placeholder 5"/>
          <p:cNvSpPr>
            <a:spLocks noGrp="1"/>
          </p:cNvSpPr>
          <p:nvPr>
            <p:ph sz="quarter" idx="2"/>
          </p:nvPr>
        </p:nvSpPr>
        <p:spPr>
          <a:xfrm>
            <a:off x="381000" y="1447800"/>
            <a:ext cx="4648200" cy="5410200"/>
          </a:xfrm>
          <a:solidFill>
            <a:schemeClr val="accent6">
              <a:lumMod val="75000"/>
            </a:schemeClr>
          </a:solidFill>
        </p:spPr>
        <p:style>
          <a:lnRef idx="3">
            <a:schemeClr val="lt1"/>
          </a:lnRef>
          <a:fillRef idx="1">
            <a:schemeClr val="accent6"/>
          </a:fillRef>
          <a:effectRef idx="1">
            <a:schemeClr val="accent6"/>
          </a:effectRef>
          <a:fontRef idx="minor">
            <a:schemeClr val="lt1"/>
          </a:fontRef>
        </p:style>
        <p:txBody>
          <a:bodyPr>
            <a:normAutofit fontScale="25000" lnSpcReduction="20000"/>
          </a:bodyPr>
          <a:lstStyle/>
          <a:p>
            <a:pPr algn="r">
              <a:buNone/>
            </a:pPr>
            <a:r>
              <a:rPr lang="ar-EG" sz="7200" b="1" u="sng" dirty="0" smtClean="0"/>
              <a:t>البروتين</a:t>
            </a:r>
            <a:r>
              <a:rPr lang="ar-EG" sz="7200" b="1" dirty="0" smtClean="0"/>
              <a:t>: فى المرحلة الأولى بعد عملية الزرع يحدث زيادة فى تقويض البروتين نتيجة الجرعات العالية من الكورتيزون. وفى تعطى البروتينات بكمية كبيرة ثم يتم تقليل هذه الكمية بعد مرور شهر من اجراء العملية.</a:t>
            </a:r>
            <a:r>
              <a:rPr lang="en-US" sz="7200" b="1" dirty="0" smtClean="0"/>
              <a:t>   </a:t>
            </a:r>
            <a:r>
              <a:rPr lang="ar-EG" sz="7200" b="1" dirty="0" smtClean="0"/>
              <a:t>هذه الحالة</a:t>
            </a:r>
            <a:endParaRPr lang="en-US" sz="7200" b="1" dirty="0" smtClean="0"/>
          </a:p>
          <a:p>
            <a:pPr algn="r">
              <a:buNone/>
            </a:pPr>
            <a:r>
              <a:rPr lang="ar-EG" sz="7200" b="1" dirty="0" smtClean="0"/>
              <a:t>ا</a:t>
            </a:r>
            <a:r>
              <a:rPr lang="ar-EG" sz="7200" b="1" u="sng" dirty="0" smtClean="0"/>
              <a:t>لطاقة</a:t>
            </a:r>
            <a:r>
              <a:rPr lang="ar-EG" sz="7200" b="1" dirty="0" smtClean="0"/>
              <a:t>:إعطاء الطاقة اللازمة ضرورى بعد عملية الزرع للمساعدة على إلتئام الجروح ومقاومة عملية رفض العضو المزروع ومقاومة الإصابة بالإلتهابات. </a:t>
            </a:r>
            <a:r>
              <a:rPr lang="en-US" sz="7200" b="1" dirty="0" smtClean="0"/>
              <a:t> </a:t>
            </a:r>
          </a:p>
          <a:p>
            <a:pPr algn="r">
              <a:buNone/>
            </a:pPr>
            <a:r>
              <a:rPr lang="ar-EG" sz="7200" b="1" u="sng" dirty="0" smtClean="0"/>
              <a:t>الصوديوم</a:t>
            </a:r>
            <a:r>
              <a:rPr lang="ar-EG" sz="7200" b="1" dirty="0" smtClean="0"/>
              <a:t>: يوصي بإنقاص كمية الصوديوم للتحكم فى ضغط الدم والسوائل المختزنة بالجسم.</a:t>
            </a:r>
            <a:endParaRPr lang="en-US" sz="7200" b="1" dirty="0" smtClean="0"/>
          </a:p>
          <a:p>
            <a:pPr algn="r">
              <a:buNone/>
            </a:pPr>
            <a:r>
              <a:rPr lang="ar-EG" sz="7200" b="1" u="sng" dirty="0" smtClean="0"/>
              <a:t>الكالسيوم والفوسفور</a:t>
            </a:r>
            <a:r>
              <a:rPr lang="ar-EG" sz="7200" b="1" dirty="0" smtClean="0"/>
              <a:t>: يجب أن يتضمن الغذاء قدرا كافيا من الكالسيوم والفوسفور، لأن استخدام الكورتيزون يمنع إمتصاص الكالسيوم.</a:t>
            </a:r>
            <a:endParaRPr lang="en-US" sz="7200" b="1" dirty="0" smtClean="0"/>
          </a:p>
          <a:p>
            <a:pPr algn="r">
              <a:buNone/>
            </a:pPr>
            <a:r>
              <a:rPr lang="ar-EG" sz="7200" b="1" dirty="0" smtClean="0"/>
              <a:t>ا</a:t>
            </a:r>
            <a:r>
              <a:rPr lang="ar-EG" sz="7200" b="1" u="sng" dirty="0" smtClean="0"/>
              <a:t>لبوتاسيوم</a:t>
            </a:r>
            <a:r>
              <a:rPr lang="ar-EG" sz="7200" b="1" dirty="0" smtClean="0"/>
              <a:t>:  يتم تحديد كمية البوتاسيوم الغذائى، ويكون ذلك لفترة مؤقتة حتى عودة بوتاسيوم الدم إلى مستواه الطبيعى.</a:t>
            </a:r>
            <a:endParaRPr lang="en-US" sz="7200" b="1" dirty="0" smtClean="0"/>
          </a:p>
          <a:p>
            <a:pPr algn="r">
              <a:buNone/>
            </a:pPr>
            <a:r>
              <a:rPr lang="ar-EG" sz="7200" b="1" u="sng" dirty="0" smtClean="0"/>
              <a:t>الدهون</a:t>
            </a:r>
            <a:r>
              <a:rPr lang="ar-EG" sz="7200" b="1" dirty="0" smtClean="0"/>
              <a:t>: تحدد الدهون بمقدار 30% من السعرًات الكلية، ويخفض الكولستيرول الغذائى مع زيادة الدهون عديدة اللاتشبع.</a:t>
            </a:r>
            <a:endParaRPr lang="en-US" sz="7200" b="1" dirty="0" smtClean="0"/>
          </a:p>
          <a:p>
            <a:pPr algn="r">
              <a:buNone/>
            </a:pPr>
            <a:r>
              <a:rPr lang="ar-EG" sz="7200" b="1" u="sng" dirty="0" smtClean="0"/>
              <a:t>الكربوهيدرات</a:t>
            </a:r>
            <a:r>
              <a:rPr lang="ar-EG" sz="7200" b="1" dirty="0" smtClean="0"/>
              <a:t>: فى حالة وجود عدم تحمل للسكر، تُعطى الكربوهيدرات على هيئة نشويات، وتخفض السكريات البسيطة، وينصح المريض بمزاولة نشاط رياضى خفيف</a:t>
            </a:r>
            <a:r>
              <a:rPr lang="ar-EG" sz="6400" b="1" dirty="0" smtClean="0"/>
              <a:t>.</a:t>
            </a:r>
            <a:endParaRPr lang="en-US" sz="6400" b="1" dirty="0" smtClean="0"/>
          </a:p>
          <a:p>
            <a:pPr algn="r">
              <a:buNone/>
            </a:pPr>
            <a:r>
              <a:rPr lang="ar-EG" sz="5600" b="1" dirty="0" smtClean="0"/>
              <a:t> </a:t>
            </a:r>
            <a:endParaRPr lang="en-US" sz="5600" b="1" dirty="0" smtClean="0"/>
          </a:p>
          <a:p>
            <a:pPr algn="r">
              <a:buNone/>
            </a:pPr>
            <a:endParaRPr lang="ar-EG" dirty="0"/>
          </a:p>
        </p:txBody>
      </p:sp>
      <p:sp>
        <p:nvSpPr>
          <p:cNvPr id="8" name="Content Placeholder 7"/>
          <p:cNvSpPr>
            <a:spLocks noGrp="1"/>
          </p:cNvSpPr>
          <p:nvPr>
            <p:ph sz="quarter" idx="4"/>
          </p:nvPr>
        </p:nvSpPr>
        <p:spPr>
          <a:xfrm>
            <a:off x="5105400" y="1524000"/>
            <a:ext cx="3733800" cy="5334000"/>
          </a:xfrm>
          <a:solidFill>
            <a:schemeClr val="accent6">
              <a:lumMod val="75000"/>
            </a:schemeClr>
          </a:solidFill>
        </p:spPr>
        <p:style>
          <a:lnRef idx="3">
            <a:schemeClr val="lt1"/>
          </a:lnRef>
          <a:fillRef idx="1">
            <a:schemeClr val="accent6"/>
          </a:fillRef>
          <a:effectRef idx="1">
            <a:schemeClr val="accent6"/>
          </a:effectRef>
          <a:fontRef idx="minor">
            <a:schemeClr val="lt1"/>
          </a:fontRef>
        </p:style>
        <p:txBody>
          <a:bodyPr>
            <a:normAutofit fontScale="32500" lnSpcReduction="20000"/>
          </a:bodyPr>
          <a:lstStyle/>
          <a:p>
            <a:pPr algn="r" rtl="1"/>
            <a:r>
              <a:rPr lang="ar-EG" sz="5500" b="1" dirty="0" smtClean="0"/>
              <a:t>التأثيرات الإستقلالية الناتجة عن أخذ الأدوية المثبطة للمناعة. فالستيروئيدات تعمل على:</a:t>
            </a:r>
            <a:endParaRPr lang="en-US" sz="5500" b="1" dirty="0" smtClean="0"/>
          </a:p>
          <a:p>
            <a:pPr lvl="0" algn="r" rtl="1"/>
            <a:r>
              <a:rPr lang="ar-EG" sz="5500" b="1" dirty="0" smtClean="0"/>
              <a:t>زيادة تقويض البروتين.</a:t>
            </a:r>
            <a:endParaRPr lang="en-US" sz="5500" b="1" dirty="0" smtClean="0"/>
          </a:p>
          <a:p>
            <a:pPr lvl="0" algn="r" rtl="1"/>
            <a:r>
              <a:rPr lang="ar-EG" sz="5500" b="1" dirty="0" smtClean="0"/>
              <a:t>زيادة دهون الدم.</a:t>
            </a:r>
            <a:endParaRPr lang="en-US" sz="5500" b="1" dirty="0" smtClean="0"/>
          </a:p>
          <a:p>
            <a:pPr lvl="0" algn="r" rtl="1"/>
            <a:r>
              <a:rPr lang="ar-EG" sz="5500" b="1" dirty="0" smtClean="0"/>
              <a:t>خلل فى تحمل سكر الدم.</a:t>
            </a:r>
            <a:endParaRPr lang="en-US" sz="5500" b="1" dirty="0" smtClean="0"/>
          </a:p>
          <a:p>
            <a:pPr lvl="0" algn="r" rtl="1"/>
            <a:r>
              <a:rPr lang="ar-EG" sz="5500" b="1" dirty="0" smtClean="0"/>
              <a:t>اختزان الصوديوم والماء فى الجسم وبالتالى زيادة وزن الجسم .</a:t>
            </a:r>
            <a:endParaRPr lang="en-US" sz="5500" b="1" dirty="0" smtClean="0"/>
          </a:p>
          <a:p>
            <a:pPr lvl="0" algn="r" rtl="1"/>
            <a:r>
              <a:rPr lang="ar-EG" sz="5500" b="1" dirty="0" smtClean="0"/>
              <a:t>تثبيط عمليات الإستقلاب الطبيعية لعناصر الكالسيوم والفوسفور وفيتامين </a:t>
            </a:r>
            <a:r>
              <a:rPr lang="en-US" sz="5500" b="1" dirty="0" smtClean="0"/>
              <a:t>D</a:t>
            </a:r>
            <a:r>
              <a:rPr lang="ar-EG" sz="5500" b="1" dirty="0" smtClean="0"/>
              <a:t> .</a:t>
            </a:r>
            <a:endParaRPr lang="en-US" sz="5500" b="1" dirty="0" smtClean="0"/>
          </a:p>
          <a:p>
            <a:pPr algn="r" rtl="1"/>
            <a:r>
              <a:rPr lang="ar-EG" sz="5500" b="1" dirty="0" smtClean="0"/>
              <a:t> </a:t>
            </a:r>
            <a:endParaRPr lang="en-US" sz="5500" b="1" dirty="0" smtClean="0"/>
          </a:p>
          <a:p>
            <a:pPr algn="r" rtl="1"/>
            <a:r>
              <a:rPr lang="ar-EG" sz="5500" b="1" dirty="0" smtClean="0"/>
              <a:t>ويحدث السيكلوسبورين </a:t>
            </a:r>
            <a:r>
              <a:rPr lang="en-US" sz="5500" b="1" dirty="0" smtClean="0"/>
              <a:t>cyclosporine </a:t>
            </a:r>
            <a:r>
              <a:rPr lang="ar-EG" sz="5500" b="1" dirty="0" smtClean="0"/>
              <a:t> التغيرات التالية:</a:t>
            </a:r>
            <a:endParaRPr lang="en-US" sz="5500" b="1" dirty="0" smtClean="0"/>
          </a:p>
          <a:p>
            <a:pPr lvl="0" algn="r" rtl="1"/>
            <a:r>
              <a:rPr lang="ar-EG" sz="5500" b="1" dirty="0" smtClean="0"/>
              <a:t>زيادة بوتاسيوم الدم.</a:t>
            </a:r>
            <a:endParaRPr lang="en-US" sz="5500" b="1" dirty="0" smtClean="0"/>
          </a:p>
          <a:p>
            <a:pPr lvl="0" algn="r" rtl="1"/>
            <a:r>
              <a:rPr lang="ar-EG" sz="5500" b="1" dirty="0" smtClean="0"/>
              <a:t>إرتفاع ضغط الدم.</a:t>
            </a:r>
            <a:endParaRPr lang="en-US" sz="5500" b="1" dirty="0" smtClean="0"/>
          </a:p>
          <a:p>
            <a:pPr lvl="0" algn="r" rtl="1"/>
            <a:r>
              <a:rPr lang="ar-EG" sz="5500" b="1" dirty="0" smtClean="0"/>
              <a:t>زيادة دهون الدم.</a:t>
            </a:r>
            <a:endParaRPr lang="en-US" sz="5500" b="1" dirty="0" smtClean="0"/>
          </a:p>
          <a:p>
            <a:pPr rtl="1">
              <a:buNone/>
            </a:pPr>
            <a:r>
              <a:rPr lang="ar-EG" dirty="0" smtClean="0"/>
              <a: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normAutofit/>
          </a:bodyPr>
          <a:lstStyle/>
          <a:p>
            <a:r>
              <a:rPr lang="ar-EG" dirty="0" smtClean="0"/>
              <a:t>المرحلة الأخيرة من الفشل الكلوى المزمن</a:t>
            </a:r>
            <a:endParaRPr lang="ar-EG" dirty="0"/>
          </a:p>
        </p:txBody>
      </p:sp>
      <p:sp>
        <p:nvSpPr>
          <p:cNvPr id="8" name="Content Placeholder 7"/>
          <p:cNvSpPr>
            <a:spLocks noGrp="1"/>
          </p:cNvSpPr>
          <p:nvPr>
            <p:ph idx="1"/>
          </p:nvPr>
        </p:nvSpPr>
        <p:spPr>
          <a:xfrm>
            <a:off x="533400" y="1981200"/>
            <a:ext cx="8229600" cy="4709160"/>
          </a:xfrm>
        </p:spPr>
        <p:txBody>
          <a:bodyPr/>
          <a:lstStyle/>
          <a:p>
            <a:pPr>
              <a:buNone/>
            </a:pPr>
            <a:endParaRPr lang="en-US" dirty="0" smtClean="0"/>
          </a:p>
          <a:p>
            <a:pPr>
              <a:buNone/>
            </a:pPr>
            <a:r>
              <a:rPr lang="ar-EG" dirty="0" smtClean="0"/>
              <a:t>يحدث المرض كنتيجة حتمية لأى حالة مرضية تحدث تلفا تدريجيا فى النسيج الكلوى، وينجم ذلك 90% من الأحوال عن السكرى، والتهابات الكلى، وإرتفاع ضغط الدم . </a:t>
            </a:r>
            <a:endParaRPr lang="ar-E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1020762"/>
          </a:xfrm>
        </p:spPr>
        <p:style>
          <a:lnRef idx="3">
            <a:schemeClr val="lt1"/>
          </a:lnRef>
          <a:fillRef idx="1">
            <a:schemeClr val="accent6"/>
          </a:fillRef>
          <a:effectRef idx="1">
            <a:schemeClr val="accent6"/>
          </a:effectRef>
          <a:fontRef idx="minor">
            <a:schemeClr val="lt1"/>
          </a:fontRef>
        </p:style>
        <p:txBody>
          <a:bodyPr>
            <a:normAutofit/>
          </a:bodyPr>
          <a:lstStyle/>
          <a:p>
            <a:r>
              <a:rPr lang="ar-EG" sz="3600" dirty="0" smtClean="0">
                <a:solidFill>
                  <a:schemeClr val="tx1"/>
                </a:solidFill>
              </a:rPr>
              <a:t>الاعراض</a:t>
            </a:r>
            <a:endParaRPr lang="ar-EG" sz="3600" dirty="0">
              <a:solidFill>
                <a:schemeClr val="tx1"/>
              </a:solidFill>
            </a:endParaRPr>
          </a:p>
        </p:txBody>
      </p:sp>
      <p:sp>
        <p:nvSpPr>
          <p:cNvPr id="8" name="Content Placeholder 7"/>
          <p:cNvSpPr>
            <a:spLocks noGrp="1"/>
          </p:cNvSpPr>
          <p:nvPr>
            <p:ph idx="1"/>
          </p:nvPr>
        </p:nvSpPr>
        <p:spPr>
          <a:xfrm>
            <a:off x="457200" y="1600200"/>
            <a:ext cx="8229600" cy="5029200"/>
          </a:xfrm>
        </p:spPr>
        <p:txBody>
          <a:bodyPr>
            <a:normAutofit fontScale="62500" lnSpcReduction="20000"/>
          </a:bodyPr>
          <a:lstStyle/>
          <a:p>
            <a:pPr lvl="0">
              <a:buNone/>
            </a:pPr>
            <a:r>
              <a:rPr lang="ar-EG" sz="3200" b="1" u="sng" dirty="0" smtClean="0"/>
              <a:t>الأعراض الأولية:</a:t>
            </a:r>
            <a:endParaRPr lang="ar-EG" sz="3200" dirty="0" smtClean="0"/>
          </a:p>
          <a:p>
            <a:r>
              <a:rPr lang="ar-EG" sz="3400" dirty="0" smtClean="0"/>
              <a:t>احتباس نواتج الإستقلاب.</a:t>
            </a:r>
            <a:endParaRPr lang="en-US" sz="3400" dirty="0" smtClean="0"/>
          </a:p>
          <a:p>
            <a:pPr lvl="0"/>
            <a:r>
              <a:rPr lang="ar-EG" sz="3400" dirty="0" smtClean="0"/>
              <a:t>خلل توازن سوائل وكهارل الجسم .</a:t>
            </a:r>
            <a:endParaRPr lang="en-US" sz="3400" dirty="0" smtClean="0"/>
          </a:p>
          <a:p>
            <a:pPr lvl="0"/>
            <a:r>
              <a:rPr lang="ar-EG" sz="3400" dirty="0" smtClean="0"/>
              <a:t>خلل فى إنتاج الهرمونات .</a:t>
            </a:r>
            <a:endParaRPr lang="en-US" sz="3400" dirty="0" smtClean="0"/>
          </a:p>
          <a:p>
            <a:pPr>
              <a:buNone/>
            </a:pPr>
            <a:r>
              <a:rPr lang="en-US" dirty="0" smtClean="0"/>
              <a:t> </a:t>
            </a:r>
          </a:p>
          <a:p>
            <a:pPr>
              <a:buNone/>
            </a:pPr>
            <a:r>
              <a:rPr lang="ar-EG" sz="3200" b="1" u="sng" dirty="0" smtClean="0"/>
              <a:t>الأعراض السريرية (الإكلينيكية):</a:t>
            </a:r>
            <a:r>
              <a:rPr lang="ar-EG" sz="3200" b="1" dirty="0" smtClean="0"/>
              <a:t> </a:t>
            </a:r>
          </a:p>
          <a:p>
            <a:pPr>
              <a:buNone/>
            </a:pPr>
            <a:r>
              <a:rPr lang="ar-EG" sz="3400" dirty="0" smtClean="0"/>
              <a:t>وعادة تظهر هذه الأعراض عند وصول نتروجين يوريا الدم لأكثر من 100 مليغرام/ديسيلتر، أو يصل الكرياتينين بالدم إلى أكثر من 10-12 مليغرام/ديسيلتر</a:t>
            </a:r>
          </a:p>
          <a:p>
            <a:pPr>
              <a:buNone/>
            </a:pPr>
            <a:endParaRPr lang="ar-EG" sz="3400" b="1" u="sng" dirty="0" smtClean="0"/>
          </a:p>
          <a:p>
            <a:r>
              <a:rPr lang="ar-EG" sz="3400" dirty="0" smtClean="0"/>
              <a:t>فرط يوريا الدم (اليوريمية)</a:t>
            </a:r>
          </a:p>
          <a:p>
            <a:r>
              <a:rPr lang="ar-EG" sz="3400" dirty="0" smtClean="0"/>
              <a:t>يشعر المريض بكسل، وضعف عام، وغثيان وقئ، وتشنجات عضلية</a:t>
            </a:r>
          </a:p>
          <a:p>
            <a:r>
              <a:rPr lang="ar-EG" sz="3400" dirty="0" smtClean="0"/>
              <a:t>طعم معدنى بالفم </a:t>
            </a:r>
          </a:p>
          <a:p>
            <a:r>
              <a:rPr lang="ar-EG" sz="3400" dirty="0" smtClean="0"/>
              <a:t>عدم كفاءة الجهاز العصبى </a:t>
            </a:r>
          </a:p>
          <a:p>
            <a:r>
              <a:rPr lang="ar-EG" sz="3400" dirty="0" smtClean="0"/>
              <a:t>حدوث فقر دم </a:t>
            </a:r>
          </a:p>
          <a:p>
            <a:r>
              <a:rPr lang="ar-EG" sz="3400" dirty="0" smtClean="0"/>
              <a:t>آلام بالعظام </a:t>
            </a:r>
          </a:p>
          <a:p>
            <a:r>
              <a:rPr lang="ar-EG" sz="3400" dirty="0" smtClean="0"/>
              <a:t>إرتفاع فى ضغط الدم</a:t>
            </a:r>
            <a:endParaRPr lang="ar-EG" sz="3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r"/>
            <a:r>
              <a:rPr lang="ar-EG" sz="1800" u="sng" dirty="0" smtClean="0">
                <a:solidFill>
                  <a:schemeClr val="tx1"/>
                </a:solidFill>
              </a:rPr>
              <a:t>التغيرات الإستقلابية </a:t>
            </a:r>
            <a:r>
              <a:rPr lang="ar-EG" sz="2000" u="sng" dirty="0" smtClean="0">
                <a:solidFill>
                  <a:schemeClr val="tx1"/>
                </a:solidFill>
              </a:rPr>
              <a:t>فى الفشل الكلوى المزمن</a:t>
            </a:r>
            <a:endParaRPr lang="ar-EG" dirty="0"/>
          </a:p>
        </p:txBody>
      </p:sp>
      <p:sp>
        <p:nvSpPr>
          <p:cNvPr id="6" name="Content Placeholder 5"/>
          <p:cNvSpPr>
            <a:spLocks noGrp="1"/>
          </p:cNvSpPr>
          <p:nvPr>
            <p:ph idx="1"/>
          </p:nvPr>
        </p:nvSpPr>
        <p:spPr>
          <a:xfrm>
            <a:off x="457200" y="1371600"/>
            <a:ext cx="8229600" cy="5181600"/>
          </a:xfrm>
        </p:spPr>
        <p:txBody>
          <a:bodyPr>
            <a:normAutofit fontScale="40000" lnSpcReduction="20000"/>
          </a:bodyPr>
          <a:lstStyle/>
          <a:p>
            <a:pPr lvl="0"/>
            <a:r>
              <a:rPr lang="ar-EG" sz="5500" u="sng" dirty="0" smtClean="0"/>
              <a:t>البروتين:</a:t>
            </a:r>
            <a:r>
              <a:rPr lang="ar-EG" sz="5500" dirty="0" smtClean="0"/>
              <a:t>       تقويض بروتين الجسم، وبالتالى تنشأ حالة توازن نتروجينى سالب بسبب خروج الحموض الأمينية من الأنسجة، وعدم كفاءة عملية البناء البروتينى، وإفراغ البروتين على هيئة يوريا .</a:t>
            </a:r>
            <a:endParaRPr lang="en-US" sz="4300" dirty="0" smtClean="0"/>
          </a:p>
          <a:p>
            <a:pPr lvl="0"/>
            <a:r>
              <a:rPr lang="ar-EG" sz="5500" u="sng" dirty="0" smtClean="0"/>
              <a:t>الكربوهيدرات:</a:t>
            </a:r>
            <a:r>
              <a:rPr lang="ar-EG" sz="5500" dirty="0" smtClean="0"/>
              <a:t>      سكر الدم نتيجة وجود مقاومة لمفعول الأنسولين بالجسم، وتقل كفاءة تصنيع الغليكوجين بالكبد والعضلات، كما تقل مقدرة العضلات على أخذ الغلوكوز، وبالتالى تزيد عملية توليد السكر من مصادر غير سكرية.</a:t>
            </a:r>
            <a:endParaRPr lang="en-US" sz="4300" dirty="0" smtClean="0"/>
          </a:p>
          <a:p>
            <a:r>
              <a:rPr lang="en-US" sz="5500" dirty="0" smtClean="0"/>
              <a:t> </a:t>
            </a:r>
            <a:endParaRPr lang="en-US" sz="4300" dirty="0" smtClean="0"/>
          </a:p>
          <a:p>
            <a:pPr lvl="0"/>
            <a:r>
              <a:rPr lang="ar-EG" sz="5500" u="sng" dirty="0" smtClean="0"/>
              <a:t>الدهن:</a:t>
            </a:r>
            <a:r>
              <a:rPr lang="ar-EG" sz="5500" dirty="0" smtClean="0"/>
              <a:t> يختل استقلاب الدهون،     الدهون ثلاثية الغليسريد بالدم، و        مستوى الكولستيرول</a:t>
            </a:r>
            <a:endParaRPr lang="en-US" sz="4300" dirty="0" smtClean="0"/>
          </a:p>
          <a:p>
            <a:r>
              <a:rPr lang="ar-EG" sz="5500" dirty="0" smtClean="0"/>
              <a:t> </a:t>
            </a:r>
            <a:endParaRPr lang="en-US" sz="4300" dirty="0" smtClean="0"/>
          </a:p>
          <a:p>
            <a:pPr lvl="0"/>
            <a:r>
              <a:rPr lang="ar-EG" sz="5500" u="sng" dirty="0" smtClean="0"/>
              <a:t>الكارنيتين:</a:t>
            </a:r>
            <a:r>
              <a:rPr lang="ar-EG" sz="5500" dirty="0" smtClean="0"/>
              <a:t>         الكارنيتين. والكارنيتين مهم للجسم لأنه يسهل دخول الأحماض الدهنية إلى المتقدرات  فى الخلايا فى عضلات الجسم وعضلة القلب التى تعتمد على الحموض الدهنية كمصدر للطاقة.</a:t>
            </a:r>
            <a:endParaRPr lang="en-US" sz="4300" dirty="0" smtClean="0"/>
          </a:p>
          <a:p>
            <a:r>
              <a:rPr lang="ar-EG" sz="5500" dirty="0" smtClean="0"/>
              <a:t> </a:t>
            </a:r>
            <a:endParaRPr lang="en-US" sz="4300" dirty="0" smtClean="0"/>
          </a:p>
          <a:p>
            <a:pPr lvl="0"/>
            <a:r>
              <a:rPr lang="ar-EG" sz="5500" u="sng" dirty="0" smtClean="0"/>
              <a:t>السوائل  والكهارل والأملاح المعدنية :</a:t>
            </a:r>
            <a:r>
              <a:rPr lang="ar-EG" sz="5500" dirty="0" smtClean="0"/>
              <a:t> يحدث خلل فى توازن السوائل والأملاح المعدنية بالجسم، ويتوقف مدى هذا الخلل على قلة البول، ونوع وعدد مرات الديال. </a:t>
            </a:r>
            <a:endParaRPr lang="en-US" sz="4300" dirty="0" smtClean="0"/>
          </a:p>
          <a:p>
            <a:endParaRPr lang="en-US" sz="4300" dirty="0" smtClean="0"/>
          </a:p>
        </p:txBody>
      </p:sp>
      <p:sp>
        <p:nvSpPr>
          <p:cNvPr id="7" name="Down Arrow 6"/>
          <p:cNvSpPr/>
          <p:nvPr/>
        </p:nvSpPr>
        <p:spPr>
          <a:xfrm flipV="1">
            <a:off x="6858000" y="1295400"/>
            <a:ext cx="304800" cy="381000"/>
          </a:xfrm>
          <a:prstGeom prst="downArrow">
            <a:avLst>
              <a:gd name="adj1" fmla="val 50000"/>
              <a:gd name="adj2" fmla="val 50000"/>
            </a:avLst>
          </a:prstGeom>
        </p:spPr>
        <p:style>
          <a:lnRef idx="3">
            <a:schemeClr val="lt1"/>
          </a:lnRef>
          <a:fillRef idx="1">
            <a:schemeClr val="accent6"/>
          </a:fillRef>
          <a:effectRef idx="1">
            <a:schemeClr val="accent6"/>
          </a:effectRef>
          <a:fontRef idx="minor">
            <a:schemeClr val="lt1"/>
          </a:fontRef>
        </p:style>
        <p:txBody>
          <a:bodyPr rtlCol="1" anchor="ctr"/>
          <a:lstStyle/>
          <a:p>
            <a:pPr algn="ctr"/>
            <a:endParaRPr lang="ar-EG"/>
          </a:p>
        </p:txBody>
      </p:sp>
      <p:sp>
        <p:nvSpPr>
          <p:cNvPr id="8" name="Down Arrow 7"/>
          <p:cNvSpPr/>
          <p:nvPr/>
        </p:nvSpPr>
        <p:spPr>
          <a:xfrm flipV="1">
            <a:off x="6324600" y="2133600"/>
            <a:ext cx="304800" cy="381000"/>
          </a:xfrm>
          <a:prstGeom prst="downArrow">
            <a:avLst>
              <a:gd name="adj1" fmla="val 50000"/>
              <a:gd name="adj2" fmla="val 50000"/>
            </a:avLst>
          </a:prstGeom>
        </p:spPr>
        <p:style>
          <a:lnRef idx="3">
            <a:schemeClr val="lt1"/>
          </a:lnRef>
          <a:fillRef idx="1">
            <a:schemeClr val="accent6"/>
          </a:fillRef>
          <a:effectRef idx="1">
            <a:schemeClr val="accent6"/>
          </a:effectRef>
          <a:fontRef idx="minor">
            <a:schemeClr val="lt1"/>
          </a:fontRef>
        </p:style>
        <p:txBody>
          <a:bodyPr rtlCol="1" anchor="ctr"/>
          <a:lstStyle/>
          <a:p>
            <a:pPr algn="ctr"/>
            <a:endParaRPr lang="ar-EG"/>
          </a:p>
        </p:txBody>
      </p:sp>
      <p:sp>
        <p:nvSpPr>
          <p:cNvPr id="9" name="Down Arrow 8"/>
          <p:cNvSpPr/>
          <p:nvPr/>
        </p:nvSpPr>
        <p:spPr>
          <a:xfrm flipV="1">
            <a:off x="5105400" y="3276600"/>
            <a:ext cx="304800" cy="381000"/>
          </a:xfrm>
          <a:prstGeom prst="downArrow">
            <a:avLst>
              <a:gd name="adj1" fmla="val 50000"/>
              <a:gd name="adj2" fmla="val 50000"/>
            </a:avLst>
          </a:prstGeom>
        </p:spPr>
        <p:style>
          <a:lnRef idx="3">
            <a:schemeClr val="lt1"/>
          </a:lnRef>
          <a:fillRef idx="1">
            <a:schemeClr val="accent6"/>
          </a:fillRef>
          <a:effectRef idx="1">
            <a:schemeClr val="accent6"/>
          </a:effectRef>
          <a:fontRef idx="minor">
            <a:schemeClr val="lt1"/>
          </a:fontRef>
        </p:style>
        <p:txBody>
          <a:bodyPr rtlCol="1" anchor="ctr"/>
          <a:lstStyle/>
          <a:p>
            <a:pPr algn="ctr"/>
            <a:endParaRPr lang="ar-EG"/>
          </a:p>
        </p:txBody>
      </p:sp>
      <p:sp>
        <p:nvSpPr>
          <p:cNvPr id="10" name="Down Arrow 9"/>
          <p:cNvSpPr/>
          <p:nvPr/>
        </p:nvSpPr>
        <p:spPr>
          <a:xfrm>
            <a:off x="1905000" y="3352800"/>
            <a:ext cx="304800" cy="381000"/>
          </a:xfrm>
          <a:prstGeom prst="downArrow">
            <a:avLst>
              <a:gd name="adj1" fmla="val 50000"/>
              <a:gd name="adj2" fmla="val 50000"/>
            </a:avLst>
          </a:prstGeom>
        </p:spPr>
        <p:style>
          <a:lnRef idx="3">
            <a:schemeClr val="lt1"/>
          </a:lnRef>
          <a:fillRef idx="1">
            <a:schemeClr val="accent6"/>
          </a:fillRef>
          <a:effectRef idx="1">
            <a:schemeClr val="accent6"/>
          </a:effectRef>
          <a:fontRef idx="minor">
            <a:schemeClr val="lt1"/>
          </a:fontRef>
        </p:style>
        <p:txBody>
          <a:bodyPr rtlCol="1" anchor="ctr"/>
          <a:lstStyle/>
          <a:p>
            <a:pPr algn="ctr"/>
            <a:endParaRPr lang="ar-EG"/>
          </a:p>
        </p:txBody>
      </p:sp>
      <p:sp>
        <p:nvSpPr>
          <p:cNvPr id="11" name="Down Arrow 10"/>
          <p:cNvSpPr/>
          <p:nvPr/>
        </p:nvSpPr>
        <p:spPr>
          <a:xfrm>
            <a:off x="6629400" y="4267200"/>
            <a:ext cx="304800" cy="381000"/>
          </a:xfrm>
          <a:prstGeom prst="downArrow">
            <a:avLst>
              <a:gd name="adj1" fmla="val 50000"/>
              <a:gd name="adj2" fmla="val 50000"/>
            </a:avLst>
          </a:prstGeom>
        </p:spPr>
        <p:style>
          <a:lnRef idx="3">
            <a:schemeClr val="lt1"/>
          </a:lnRef>
          <a:fillRef idx="1">
            <a:schemeClr val="accent6"/>
          </a:fillRef>
          <a:effectRef idx="1">
            <a:schemeClr val="accent6"/>
          </a:effectRef>
          <a:fontRef idx="minor">
            <a:schemeClr val="lt1"/>
          </a:fontRef>
        </p:style>
        <p:txBody>
          <a:bodyPr rtlCol="1" anchor="ctr"/>
          <a:lstStyle/>
          <a:p>
            <a:pPr algn="ctr"/>
            <a:endParaRPr lang="ar-EG"/>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304800" y="457200"/>
            <a:ext cx="8458200" cy="6172200"/>
          </a:xfrm>
        </p:spPr>
        <p:txBody>
          <a:bodyPr>
            <a:normAutofit fontScale="92500"/>
          </a:bodyPr>
          <a:lstStyle/>
          <a:p>
            <a:pPr lvl="0"/>
            <a:r>
              <a:rPr lang="ar-EG" sz="2400" b="1" u="sng" dirty="0" smtClean="0"/>
              <a:t>الكالسيوم والفوسفور وفيتامين </a:t>
            </a:r>
            <a:r>
              <a:rPr lang="en-US" sz="2400" b="1" u="sng" dirty="0" smtClean="0"/>
              <a:t>D</a:t>
            </a:r>
            <a:r>
              <a:rPr lang="ar-EG" sz="2400" b="1" u="sng" dirty="0" smtClean="0"/>
              <a:t> :</a:t>
            </a:r>
            <a:r>
              <a:rPr lang="ar-EG" sz="2400" b="1" dirty="0" smtClean="0"/>
              <a:t> </a:t>
            </a:r>
          </a:p>
          <a:p>
            <a:pPr lvl="0">
              <a:buNone/>
            </a:pPr>
            <a:r>
              <a:rPr lang="ar-EG" dirty="0" smtClean="0"/>
              <a:t>لين العظام ونقص تكلسها .</a:t>
            </a:r>
            <a:endParaRPr lang="ar-EG" sz="1600" dirty="0" smtClean="0"/>
          </a:p>
          <a:p>
            <a:pPr lvl="0">
              <a:spcBef>
                <a:spcPts val="0"/>
              </a:spcBef>
              <a:buNone/>
            </a:pPr>
            <a:r>
              <a:rPr lang="ar-EG" dirty="0" smtClean="0"/>
              <a:t>إلتهاب العظم الليفى الكيسي بسبب زيادة إفراز هرمون الدريقات</a:t>
            </a:r>
          </a:p>
          <a:p>
            <a:pPr lvl="0">
              <a:spcBef>
                <a:spcPts val="0"/>
              </a:spcBef>
              <a:buNone/>
            </a:pPr>
            <a:r>
              <a:rPr lang="ar-EG" dirty="0" smtClean="0"/>
              <a:t>ترسيب أملاح الكالسيوم فى المفاصل والأنسجة</a:t>
            </a:r>
          </a:p>
          <a:p>
            <a:pPr>
              <a:buNone/>
            </a:pPr>
            <a:endParaRPr lang="ar-EG" dirty="0" smtClean="0"/>
          </a:p>
          <a:p>
            <a:pPr>
              <a:buNone/>
            </a:pPr>
            <a:r>
              <a:rPr lang="ar-EG" dirty="0" smtClean="0"/>
              <a:t> </a:t>
            </a:r>
            <a:endParaRPr lang="en-US" sz="2000" dirty="0" smtClean="0"/>
          </a:p>
          <a:p>
            <a:pPr marL="548640" lvl="1" indent="-411480">
              <a:buClr>
                <a:schemeClr val="tx1">
                  <a:shade val="95000"/>
                </a:schemeClr>
              </a:buClr>
              <a:buSzPct val="65000"/>
              <a:buNone/>
            </a:pPr>
            <a:r>
              <a:rPr lang="ar-EG" dirty="0" smtClean="0"/>
              <a:t>     معدل ترشيح الكلية                  الفوسفور فى الدم                   الكالسيوم فى الدم                     </a:t>
            </a:r>
          </a:p>
          <a:p>
            <a:pPr marL="548640" lvl="1" indent="-411480">
              <a:buClr>
                <a:schemeClr val="tx1">
                  <a:shade val="95000"/>
                </a:schemeClr>
              </a:buClr>
              <a:buSzPct val="65000"/>
              <a:buNone/>
            </a:pPr>
            <a:r>
              <a:rPr lang="ar-EG" b="1" dirty="0" smtClean="0"/>
              <a:t>(الأنسان الطبيعى)  </a:t>
            </a:r>
          </a:p>
          <a:p>
            <a:pPr>
              <a:buNone/>
            </a:pPr>
            <a:r>
              <a:rPr lang="ar-EG" sz="2400" dirty="0" smtClean="0"/>
              <a:t>    هرمون الدريقات               فقد الكالسيوم من العظام</a:t>
            </a:r>
          </a:p>
          <a:p>
            <a:pPr>
              <a:buNone/>
            </a:pPr>
            <a:r>
              <a:rPr lang="ar-EG" sz="2400" dirty="0" smtClean="0"/>
              <a:t>   إفراز الصورة النشطة من فيتامين </a:t>
            </a:r>
            <a:r>
              <a:rPr lang="en-US" sz="2400" dirty="0" smtClean="0"/>
              <a:t>D3</a:t>
            </a:r>
            <a:r>
              <a:rPr lang="ar-EG" sz="2400" dirty="0" smtClean="0"/>
              <a:t>                  إمتصاص الكالسيوم من القناة الهضمية</a:t>
            </a:r>
          </a:p>
          <a:p>
            <a:pPr>
              <a:buNone/>
            </a:pPr>
            <a:r>
              <a:rPr lang="ar-EG" sz="2400" b="1" dirty="0" smtClean="0"/>
              <a:t>(الفشل الكلوى)</a:t>
            </a:r>
          </a:p>
          <a:p>
            <a:pPr>
              <a:buNone/>
            </a:pPr>
            <a:r>
              <a:rPr lang="ar-EG" sz="2400" dirty="0" smtClean="0"/>
              <a:t>   هرمون الدريقات               فقد الكالسيوم من العظام</a:t>
            </a:r>
          </a:p>
          <a:p>
            <a:pPr>
              <a:buNone/>
            </a:pPr>
            <a:r>
              <a:rPr lang="ar-EG" sz="2400" dirty="0" smtClean="0"/>
              <a:t>   إفراز الصورة النشطة من فيتامين </a:t>
            </a:r>
            <a:r>
              <a:rPr lang="en-US" sz="2400" dirty="0" smtClean="0"/>
              <a:t>D3</a:t>
            </a:r>
            <a:r>
              <a:rPr lang="ar-EG" sz="2400" dirty="0" smtClean="0"/>
              <a:t>                  إمتصاص الكالسيوم من القناة الهضمية</a:t>
            </a:r>
            <a:endParaRPr lang="ar-EG" sz="5400" dirty="0" smtClean="0"/>
          </a:p>
          <a:p>
            <a:pPr lvl="1">
              <a:buNone/>
            </a:pPr>
            <a:endParaRPr lang="ar-EG" sz="4900" dirty="0" smtClean="0"/>
          </a:p>
          <a:p>
            <a:pPr lvl="1"/>
            <a:endParaRPr lang="ar-EG" sz="4900" dirty="0" smtClean="0"/>
          </a:p>
          <a:p>
            <a:pPr lvl="1"/>
            <a:endParaRPr lang="ar-EG" sz="4900" dirty="0" smtClean="0"/>
          </a:p>
          <a:p>
            <a:pPr lvl="1"/>
            <a:endParaRPr lang="ar-EG" sz="4900" dirty="0" smtClean="0"/>
          </a:p>
          <a:p>
            <a:pPr lvl="1"/>
            <a:endParaRPr lang="ar-EG" sz="4900" dirty="0" smtClean="0"/>
          </a:p>
          <a:p>
            <a:pPr lvl="1"/>
            <a:endParaRPr lang="ar-EG" sz="4900" dirty="0" smtClean="0"/>
          </a:p>
          <a:p>
            <a:pPr lvl="1"/>
            <a:endParaRPr lang="ar-EG" sz="4900" dirty="0" smtClean="0"/>
          </a:p>
          <a:p>
            <a:pPr lvl="1"/>
            <a:endParaRPr lang="ar-EG" sz="4900" dirty="0" smtClean="0"/>
          </a:p>
          <a:p>
            <a:pPr lvl="1"/>
            <a:endParaRPr lang="ar-EG" sz="4900" dirty="0" smtClean="0"/>
          </a:p>
          <a:p>
            <a:pPr lvl="1"/>
            <a:endParaRPr lang="ar-EG" sz="4900" dirty="0" smtClean="0"/>
          </a:p>
          <a:p>
            <a:endParaRPr lang="ar-EG" dirty="0" smtClean="0"/>
          </a:p>
          <a:p>
            <a:endParaRPr lang="ar-EG" dirty="0"/>
          </a:p>
        </p:txBody>
      </p:sp>
      <p:sp>
        <p:nvSpPr>
          <p:cNvPr id="11" name="Down Arrow 10"/>
          <p:cNvSpPr/>
          <p:nvPr/>
        </p:nvSpPr>
        <p:spPr>
          <a:xfrm>
            <a:off x="8382000" y="3048000"/>
            <a:ext cx="228600" cy="457200"/>
          </a:xfrm>
          <a:prstGeom prst="downArrow">
            <a:avLst>
              <a:gd name="adj1" fmla="val 50000"/>
              <a:gd name="adj2" fmla="val 50000"/>
            </a:avLst>
          </a:prstGeom>
        </p:spPr>
        <p:style>
          <a:lnRef idx="3">
            <a:schemeClr val="lt1"/>
          </a:lnRef>
          <a:fillRef idx="1">
            <a:schemeClr val="accent6"/>
          </a:fillRef>
          <a:effectRef idx="1">
            <a:schemeClr val="accent6"/>
          </a:effectRef>
          <a:fontRef idx="minor">
            <a:schemeClr val="lt1"/>
          </a:fontRef>
        </p:style>
        <p:txBody>
          <a:bodyPr rtlCol="1" anchor="ctr"/>
          <a:lstStyle/>
          <a:p>
            <a:pPr algn="ctr"/>
            <a:endParaRPr lang="ar-EG"/>
          </a:p>
        </p:txBody>
      </p:sp>
      <p:sp>
        <p:nvSpPr>
          <p:cNvPr id="12" name="Down Arrow 11"/>
          <p:cNvSpPr/>
          <p:nvPr/>
        </p:nvSpPr>
        <p:spPr>
          <a:xfrm rot="5400000">
            <a:off x="5943600" y="2895600"/>
            <a:ext cx="304800" cy="762000"/>
          </a:xfrm>
          <a:prstGeom prst="downArrow">
            <a:avLst>
              <a:gd name="adj1" fmla="val 50000"/>
              <a:gd name="adj2" fmla="val 50000"/>
            </a:avLst>
          </a:prstGeom>
        </p:spPr>
        <p:style>
          <a:lnRef idx="3">
            <a:schemeClr val="lt1"/>
          </a:lnRef>
          <a:fillRef idx="1">
            <a:schemeClr val="accent1"/>
          </a:fillRef>
          <a:effectRef idx="1">
            <a:schemeClr val="accent1"/>
          </a:effectRef>
          <a:fontRef idx="minor">
            <a:schemeClr val="lt1"/>
          </a:fontRef>
        </p:style>
        <p:txBody>
          <a:bodyPr rtlCol="1" anchor="ctr"/>
          <a:lstStyle/>
          <a:p>
            <a:pPr algn="ctr"/>
            <a:endParaRPr lang="ar-EG" b="1" spc="30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13" name="Down Arrow 12"/>
          <p:cNvSpPr/>
          <p:nvPr/>
        </p:nvSpPr>
        <p:spPr>
          <a:xfrm flipV="1">
            <a:off x="5410200" y="3048000"/>
            <a:ext cx="228600" cy="381000"/>
          </a:xfrm>
          <a:prstGeom prst="downArrow">
            <a:avLst>
              <a:gd name="adj1" fmla="val 50000"/>
              <a:gd name="adj2" fmla="val 50000"/>
            </a:avLst>
          </a:prstGeom>
        </p:spPr>
        <p:style>
          <a:lnRef idx="3">
            <a:schemeClr val="lt1"/>
          </a:lnRef>
          <a:fillRef idx="1">
            <a:schemeClr val="accent6"/>
          </a:fillRef>
          <a:effectRef idx="1">
            <a:schemeClr val="accent6"/>
          </a:effectRef>
          <a:fontRef idx="minor">
            <a:schemeClr val="lt1"/>
          </a:fontRef>
        </p:style>
        <p:txBody>
          <a:bodyPr rtlCol="1" anchor="ctr"/>
          <a:lstStyle/>
          <a:p>
            <a:pPr algn="ctr"/>
            <a:endParaRPr lang="ar-EG"/>
          </a:p>
        </p:txBody>
      </p:sp>
      <p:sp>
        <p:nvSpPr>
          <p:cNvPr id="14" name="Down Arrow 13"/>
          <p:cNvSpPr/>
          <p:nvPr/>
        </p:nvSpPr>
        <p:spPr>
          <a:xfrm rot="5400000">
            <a:off x="3200400" y="2971800"/>
            <a:ext cx="304800" cy="762000"/>
          </a:xfrm>
          <a:prstGeom prst="downArrow">
            <a:avLst>
              <a:gd name="adj1" fmla="val 50000"/>
              <a:gd name="adj2" fmla="val 50000"/>
            </a:avLst>
          </a:prstGeom>
        </p:spPr>
        <p:style>
          <a:lnRef idx="3">
            <a:schemeClr val="lt1"/>
          </a:lnRef>
          <a:fillRef idx="1">
            <a:schemeClr val="accent1"/>
          </a:fillRef>
          <a:effectRef idx="1">
            <a:schemeClr val="accent1"/>
          </a:effectRef>
          <a:fontRef idx="minor">
            <a:schemeClr val="lt1"/>
          </a:fontRef>
        </p:style>
        <p:txBody>
          <a:bodyPr rtlCol="1" anchor="ctr"/>
          <a:lstStyle/>
          <a:p>
            <a:pPr algn="ctr"/>
            <a:endParaRPr lang="ar-EG" b="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5" name="Down Arrow 14"/>
          <p:cNvSpPr/>
          <p:nvPr/>
        </p:nvSpPr>
        <p:spPr>
          <a:xfrm>
            <a:off x="2590800" y="3124200"/>
            <a:ext cx="228600" cy="381000"/>
          </a:xfrm>
          <a:prstGeom prst="downArrow">
            <a:avLst>
              <a:gd name="adj1" fmla="val 50000"/>
              <a:gd name="adj2" fmla="val 50000"/>
            </a:avLst>
          </a:prstGeom>
        </p:spPr>
        <p:style>
          <a:lnRef idx="3">
            <a:schemeClr val="lt1"/>
          </a:lnRef>
          <a:fillRef idx="1">
            <a:schemeClr val="accent6"/>
          </a:fillRef>
          <a:effectRef idx="1">
            <a:schemeClr val="accent6"/>
          </a:effectRef>
          <a:fontRef idx="minor">
            <a:schemeClr val="lt1"/>
          </a:fontRef>
        </p:style>
        <p:txBody>
          <a:bodyPr rtlCol="1" anchor="ctr"/>
          <a:lstStyle/>
          <a:p>
            <a:pPr algn="ctr"/>
            <a:endParaRPr lang="ar-EG"/>
          </a:p>
        </p:txBody>
      </p:sp>
      <p:sp>
        <p:nvSpPr>
          <p:cNvPr id="16" name="Down Arrow 15"/>
          <p:cNvSpPr/>
          <p:nvPr/>
        </p:nvSpPr>
        <p:spPr>
          <a:xfrm rot="5400000">
            <a:off x="571500" y="3009900"/>
            <a:ext cx="228600" cy="609600"/>
          </a:xfrm>
          <a:prstGeom prst="downArrow">
            <a:avLst>
              <a:gd name="adj1" fmla="val 50000"/>
              <a:gd name="adj2" fmla="val 50000"/>
            </a:avLst>
          </a:prstGeom>
        </p:spPr>
        <p:style>
          <a:lnRef idx="3">
            <a:schemeClr val="lt1"/>
          </a:lnRef>
          <a:fillRef idx="1">
            <a:schemeClr val="accent1"/>
          </a:fillRef>
          <a:effectRef idx="1">
            <a:schemeClr val="accent1"/>
          </a:effectRef>
          <a:fontRef idx="minor">
            <a:schemeClr val="lt1"/>
          </a:fontRef>
        </p:style>
        <p:txBody>
          <a:bodyPr rtlCol="1" anchor="ctr"/>
          <a:lstStyle/>
          <a:p>
            <a:pPr algn="ctr"/>
            <a:endParaRPr lang="ar-EG" b="1" spc="30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20" name="Down Arrow 19"/>
          <p:cNvSpPr/>
          <p:nvPr/>
        </p:nvSpPr>
        <p:spPr>
          <a:xfrm rot="5400000">
            <a:off x="6134100" y="3771900"/>
            <a:ext cx="228600" cy="609600"/>
          </a:xfrm>
          <a:prstGeom prst="downArrow">
            <a:avLst>
              <a:gd name="adj1" fmla="val 50000"/>
              <a:gd name="adj2" fmla="val 50000"/>
            </a:avLst>
          </a:prstGeom>
        </p:spPr>
        <p:style>
          <a:lnRef idx="3">
            <a:schemeClr val="lt1"/>
          </a:lnRef>
          <a:fillRef idx="1">
            <a:schemeClr val="accent1"/>
          </a:fillRef>
          <a:effectRef idx="1">
            <a:schemeClr val="accent1"/>
          </a:effectRef>
          <a:fontRef idx="minor">
            <a:schemeClr val="lt1"/>
          </a:fontRef>
        </p:style>
        <p:txBody>
          <a:bodyPr rtlCol="1" anchor="ctr"/>
          <a:lstStyle/>
          <a:p>
            <a:pPr algn="ctr"/>
            <a:endParaRPr lang="ar-EG" b="1" spc="30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21" name="Down Arrow 20"/>
          <p:cNvSpPr/>
          <p:nvPr/>
        </p:nvSpPr>
        <p:spPr>
          <a:xfrm flipV="1">
            <a:off x="8458200" y="5105400"/>
            <a:ext cx="381000" cy="304800"/>
          </a:xfrm>
          <a:prstGeom prst="downArrow">
            <a:avLst>
              <a:gd name="adj1" fmla="val 50000"/>
              <a:gd name="adj2" fmla="val 50000"/>
            </a:avLst>
          </a:prstGeom>
        </p:spPr>
        <p:style>
          <a:lnRef idx="3">
            <a:schemeClr val="lt1"/>
          </a:lnRef>
          <a:fillRef idx="1">
            <a:schemeClr val="accent6"/>
          </a:fillRef>
          <a:effectRef idx="1">
            <a:schemeClr val="accent6"/>
          </a:effectRef>
          <a:fontRef idx="minor">
            <a:schemeClr val="lt1"/>
          </a:fontRef>
        </p:style>
        <p:txBody>
          <a:bodyPr rtlCol="1" anchor="ctr"/>
          <a:lstStyle/>
          <a:p>
            <a:pPr algn="ctr"/>
            <a:endParaRPr lang="ar-EG"/>
          </a:p>
        </p:txBody>
      </p:sp>
      <p:sp>
        <p:nvSpPr>
          <p:cNvPr id="22" name="Down Arrow 21"/>
          <p:cNvSpPr/>
          <p:nvPr/>
        </p:nvSpPr>
        <p:spPr>
          <a:xfrm flipV="1">
            <a:off x="8458200" y="3886200"/>
            <a:ext cx="381000" cy="304800"/>
          </a:xfrm>
          <a:prstGeom prst="downArrow">
            <a:avLst>
              <a:gd name="adj1" fmla="val 50000"/>
              <a:gd name="adj2" fmla="val 50000"/>
            </a:avLst>
          </a:prstGeom>
        </p:spPr>
        <p:style>
          <a:lnRef idx="3">
            <a:schemeClr val="lt1"/>
          </a:lnRef>
          <a:fillRef idx="1">
            <a:schemeClr val="accent6"/>
          </a:fillRef>
          <a:effectRef idx="1">
            <a:schemeClr val="accent6"/>
          </a:effectRef>
          <a:fontRef idx="minor">
            <a:schemeClr val="lt1"/>
          </a:fontRef>
        </p:style>
        <p:txBody>
          <a:bodyPr rtlCol="1" anchor="ctr"/>
          <a:lstStyle/>
          <a:p>
            <a:pPr algn="ctr"/>
            <a:endParaRPr lang="ar-EG"/>
          </a:p>
        </p:txBody>
      </p:sp>
      <p:sp>
        <p:nvSpPr>
          <p:cNvPr id="23" name="Down Arrow 22"/>
          <p:cNvSpPr/>
          <p:nvPr/>
        </p:nvSpPr>
        <p:spPr>
          <a:xfrm rot="5400000">
            <a:off x="4533900" y="4152900"/>
            <a:ext cx="228600" cy="609600"/>
          </a:xfrm>
          <a:prstGeom prst="downArrow">
            <a:avLst>
              <a:gd name="adj1" fmla="val 50000"/>
              <a:gd name="adj2" fmla="val 50000"/>
            </a:avLst>
          </a:prstGeom>
        </p:spPr>
        <p:style>
          <a:lnRef idx="3">
            <a:schemeClr val="lt1"/>
          </a:lnRef>
          <a:fillRef idx="1">
            <a:schemeClr val="accent1"/>
          </a:fillRef>
          <a:effectRef idx="1">
            <a:schemeClr val="accent1"/>
          </a:effectRef>
          <a:fontRef idx="minor">
            <a:schemeClr val="lt1"/>
          </a:fontRef>
        </p:style>
        <p:txBody>
          <a:bodyPr rtlCol="1" anchor="ctr"/>
          <a:lstStyle/>
          <a:p>
            <a:pPr algn="ctr"/>
            <a:endParaRPr lang="ar-EG" b="1" spc="30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24" name="Down Arrow 23"/>
          <p:cNvSpPr/>
          <p:nvPr/>
        </p:nvSpPr>
        <p:spPr>
          <a:xfrm flipV="1">
            <a:off x="3810000" y="4267200"/>
            <a:ext cx="381000" cy="304800"/>
          </a:xfrm>
          <a:prstGeom prst="downArrow">
            <a:avLst>
              <a:gd name="adj1" fmla="val 50000"/>
              <a:gd name="adj2" fmla="val 50000"/>
            </a:avLst>
          </a:prstGeom>
        </p:spPr>
        <p:style>
          <a:lnRef idx="3">
            <a:schemeClr val="lt1"/>
          </a:lnRef>
          <a:fillRef idx="1">
            <a:schemeClr val="accent6"/>
          </a:fillRef>
          <a:effectRef idx="1">
            <a:schemeClr val="accent6"/>
          </a:effectRef>
          <a:fontRef idx="minor">
            <a:schemeClr val="lt1"/>
          </a:fontRef>
        </p:style>
        <p:txBody>
          <a:bodyPr rtlCol="1" anchor="ctr"/>
          <a:lstStyle/>
          <a:p>
            <a:pPr algn="ctr"/>
            <a:endParaRPr lang="ar-EG"/>
          </a:p>
        </p:txBody>
      </p:sp>
      <p:sp>
        <p:nvSpPr>
          <p:cNvPr id="25" name="Down Arrow 24"/>
          <p:cNvSpPr/>
          <p:nvPr/>
        </p:nvSpPr>
        <p:spPr>
          <a:xfrm flipV="1">
            <a:off x="8458200" y="4343400"/>
            <a:ext cx="381000" cy="304800"/>
          </a:xfrm>
          <a:prstGeom prst="downArrow">
            <a:avLst>
              <a:gd name="adj1" fmla="val 50000"/>
              <a:gd name="adj2" fmla="val 50000"/>
            </a:avLst>
          </a:prstGeom>
        </p:spPr>
        <p:style>
          <a:lnRef idx="3">
            <a:schemeClr val="lt1"/>
          </a:lnRef>
          <a:fillRef idx="1">
            <a:schemeClr val="accent6"/>
          </a:fillRef>
          <a:effectRef idx="1">
            <a:schemeClr val="accent6"/>
          </a:effectRef>
          <a:fontRef idx="minor">
            <a:schemeClr val="lt1"/>
          </a:fontRef>
        </p:style>
        <p:txBody>
          <a:bodyPr rtlCol="1" anchor="ctr"/>
          <a:lstStyle/>
          <a:p>
            <a:pPr algn="ctr"/>
            <a:endParaRPr lang="ar-EG"/>
          </a:p>
        </p:txBody>
      </p:sp>
      <p:sp>
        <p:nvSpPr>
          <p:cNvPr id="26" name="Down Arrow 25"/>
          <p:cNvSpPr/>
          <p:nvPr/>
        </p:nvSpPr>
        <p:spPr>
          <a:xfrm rot="5400000">
            <a:off x="6210300" y="4991100"/>
            <a:ext cx="228600" cy="609600"/>
          </a:xfrm>
          <a:prstGeom prst="downArrow">
            <a:avLst>
              <a:gd name="adj1" fmla="val 50000"/>
              <a:gd name="adj2" fmla="val 50000"/>
            </a:avLst>
          </a:prstGeom>
        </p:spPr>
        <p:style>
          <a:lnRef idx="3">
            <a:schemeClr val="lt1"/>
          </a:lnRef>
          <a:fillRef idx="1">
            <a:schemeClr val="accent1"/>
          </a:fillRef>
          <a:effectRef idx="1">
            <a:schemeClr val="accent1"/>
          </a:effectRef>
          <a:fontRef idx="minor">
            <a:schemeClr val="lt1"/>
          </a:fontRef>
        </p:style>
        <p:txBody>
          <a:bodyPr rtlCol="1" anchor="ctr"/>
          <a:lstStyle/>
          <a:p>
            <a:pPr algn="ctr"/>
            <a:endParaRPr lang="ar-EG" b="1" spc="30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27" name="Down Arrow 26"/>
          <p:cNvSpPr/>
          <p:nvPr/>
        </p:nvSpPr>
        <p:spPr>
          <a:xfrm rot="5400000">
            <a:off x="4533900" y="5372100"/>
            <a:ext cx="228600" cy="609600"/>
          </a:xfrm>
          <a:prstGeom prst="downArrow">
            <a:avLst>
              <a:gd name="adj1" fmla="val 50000"/>
              <a:gd name="adj2" fmla="val 50000"/>
            </a:avLst>
          </a:prstGeom>
        </p:spPr>
        <p:style>
          <a:lnRef idx="3">
            <a:schemeClr val="lt1"/>
          </a:lnRef>
          <a:fillRef idx="1">
            <a:schemeClr val="accent1"/>
          </a:fillRef>
          <a:effectRef idx="1">
            <a:schemeClr val="accent1"/>
          </a:effectRef>
          <a:fontRef idx="minor">
            <a:schemeClr val="lt1"/>
          </a:fontRef>
        </p:style>
        <p:txBody>
          <a:bodyPr rtlCol="1" anchor="ctr"/>
          <a:lstStyle/>
          <a:p>
            <a:pPr algn="ctr"/>
            <a:endParaRPr lang="ar-EG" b="1" spc="30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28" name="Down Arrow 27"/>
          <p:cNvSpPr/>
          <p:nvPr/>
        </p:nvSpPr>
        <p:spPr>
          <a:xfrm>
            <a:off x="3886200" y="5562600"/>
            <a:ext cx="381000" cy="304800"/>
          </a:xfrm>
          <a:prstGeom prst="downArrow">
            <a:avLst>
              <a:gd name="adj1" fmla="val 50000"/>
              <a:gd name="adj2" fmla="val 50000"/>
            </a:avLst>
          </a:prstGeom>
        </p:spPr>
        <p:style>
          <a:lnRef idx="3">
            <a:schemeClr val="lt1"/>
          </a:lnRef>
          <a:fillRef idx="1">
            <a:schemeClr val="accent6"/>
          </a:fillRef>
          <a:effectRef idx="1">
            <a:schemeClr val="accent6"/>
          </a:effectRef>
          <a:fontRef idx="minor">
            <a:schemeClr val="lt1"/>
          </a:fontRef>
        </p:style>
        <p:txBody>
          <a:bodyPr rtlCol="1" anchor="ctr"/>
          <a:lstStyle/>
          <a:p>
            <a:pPr algn="ctr"/>
            <a:endParaRPr lang="ar-EG"/>
          </a:p>
        </p:txBody>
      </p:sp>
      <p:sp>
        <p:nvSpPr>
          <p:cNvPr id="29" name="Down Arrow 28"/>
          <p:cNvSpPr/>
          <p:nvPr/>
        </p:nvSpPr>
        <p:spPr>
          <a:xfrm>
            <a:off x="8458200" y="5638800"/>
            <a:ext cx="381000" cy="304800"/>
          </a:xfrm>
          <a:prstGeom prst="downArrow">
            <a:avLst>
              <a:gd name="adj1" fmla="val 50000"/>
              <a:gd name="adj2" fmla="val 50000"/>
            </a:avLst>
          </a:prstGeom>
        </p:spPr>
        <p:style>
          <a:lnRef idx="3">
            <a:schemeClr val="lt1"/>
          </a:lnRef>
          <a:fillRef idx="1">
            <a:schemeClr val="accent6"/>
          </a:fillRef>
          <a:effectRef idx="1">
            <a:schemeClr val="accent6"/>
          </a:effectRef>
          <a:fontRef idx="minor">
            <a:schemeClr val="lt1"/>
          </a:fontRef>
        </p:style>
        <p:txBody>
          <a:bodyPr rtlCol="1" anchor="ctr"/>
          <a:lstStyle/>
          <a:p>
            <a:pPr algn="ctr"/>
            <a:endParaRPr lang="ar-EG"/>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229600" cy="6400800"/>
          </a:xfrm>
        </p:spPr>
        <p:txBody>
          <a:bodyPr>
            <a:normAutofit fontScale="32500" lnSpcReduction="20000"/>
          </a:bodyPr>
          <a:lstStyle/>
          <a:p>
            <a:pPr lvl="1"/>
            <a:endParaRPr lang="ar-EG" sz="4900" dirty="0" smtClean="0"/>
          </a:p>
          <a:p>
            <a:pPr lvl="1"/>
            <a:endParaRPr lang="en-US" sz="3700" dirty="0" smtClean="0"/>
          </a:p>
          <a:p>
            <a:pPr lvl="0"/>
            <a:r>
              <a:rPr lang="ar-EG" sz="7400" u="sng" dirty="0" smtClean="0"/>
              <a:t>الفيتامينات:</a:t>
            </a:r>
            <a:endParaRPr lang="ar-EG" sz="7400" b="1" dirty="0" smtClean="0"/>
          </a:p>
          <a:p>
            <a:pPr lvl="0">
              <a:buNone/>
            </a:pPr>
            <a:r>
              <a:rPr lang="ar-EG" sz="7400" dirty="0" smtClean="0">
                <a:solidFill>
                  <a:srgbClr val="FF0000"/>
                </a:solidFill>
              </a:rPr>
              <a:t>الفيتامينات الذوابة فى الماء             </a:t>
            </a:r>
            <a:r>
              <a:rPr lang="ar-EG" sz="7400" dirty="0" smtClean="0"/>
              <a:t>تفقد</a:t>
            </a:r>
            <a:r>
              <a:rPr lang="ar-EG" sz="7400" dirty="0" smtClean="0">
                <a:solidFill>
                  <a:srgbClr val="FF0000"/>
                </a:solidFill>
              </a:rPr>
              <a:t> </a:t>
            </a:r>
            <a:r>
              <a:rPr lang="ar-EG" sz="7400" dirty="0" smtClean="0"/>
              <a:t>(مثل فيتامين </a:t>
            </a:r>
            <a:r>
              <a:rPr lang="en-US" sz="7400" dirty="0" smtClean="0"/>
              <a:t>B</a:t>
            </a:r>
            <a:r>
              <a:rPr lang="ar-EG" sz="7400" dirty="0" smtClean="0"/>
              <a:t> المركب) فى عملية الديال، ولذلك يجب إضافة هذه الفيتامينات. أما فيتامين </a:t>
            </a:r>
            <a:r>
              <a:rPr lang="en-US" sz="7400" dirty="0" smtClean="0"/>
              <a:t>C</a:t>
            </a:r>
            <a:r>
              <a:rPr lang="ar-EG" sz="7400" dirty="0" smtClean="0"/>
              <a:t> فلا يجب إضافته لأنه سيتحول إلى حمض الأوكساليك.</a:t>
            </a:r>
          </a:p>
          <a:p>
            <a:pPr lvl="0">
              <a:buNone/>
            </a:pPr>
            <a:r>
              <a:rPr lang="ar-EG" sz="7400" dirty="0" smtClean="0">
                <a:solidFill>
                  <a:srgbClr val="FF0000"/>
                </a:solidFill>
              </a:rPr>
              <a:t>الفيتامينات الذوابة فى الدهون             </a:t>
            </a:r>
            <a:r>
              <a:rPr lang="ar-EG" sz="7400" dirty="0" smtClean="0"/>
              <a:t>فتحدث زيادة فى مستوى فيتامين </a:t>
            </a:r>
            <a:r>
              <a:rPr lang="en-US" sz="7400" dirty="0" smtClean="0"/>
              <a:t>A</a:t>
            </a:r>
            <a:r>
              <a:rPr lang="ar-EG" sz="7400" dirty="0" smtClean="0"/>
              <a:t> بالجسم ويحدث نقص فى مستوى فيتامين </a:t>
            </a:r>
            <a:r>
              <a:rPr lang="en-US" sz="7400" dirty="0" smtClean="0"/>
              <a:t>D</a:t>
            </a:r>
            <a:r>
              <a:rPr lang="ar-EG" sz="7400" dirty="0" smtClean="0"/>
              <a:t> وهذا مرجعه إلى عدم كفاءة الكلى فى تكوين الصورة النشطة من هذا الفيتامين، وبالتالى يحتاج الجسم إلى مكملات إضافية من فيتامين </a:t>
            </a:r>
            <a:r>
              <a:rPr lang="en-US" sz="7400" dirty="0" smtClean="0"/>
              <a:t>D</a:t>
            </a:r>
            <a:r>
              <a:rPr lang="ar-EG" sz="7400" dirty="0" smtClean="0"/>
              <a:t> ، ولكن مع الحذر الشديد ، حتى لا تحدث زيادة فى مستوى كالسيوم الدم، وبالتالى ترسبه فى أنسجة الجسم والكلية . وقد وجد أن نقص فيتامين </a:t>
            </a:r>
            <a:r>
              <a:rPr lang="en-US" sz="7400" dirty="0" smtClean="0"/>
              <a:t>E</a:t>
            </a:r>
            <a:r>
              <a:rPr lang="ar-EG" sz="7400" dirty="0" smtClean="0"/>
              <a:t>.</a:t>
            </a:r>
          </a:p>
          <a:p>
            <a:pPr lvl="0">
              <a:buNone/>
            </a:pPr>
            <a:endParaRPr lang="en-US" sz="5500" dirty="0" smtClean="0"/>
          </a:p>
          <a:p>
            <a:pPr lvl="0"/>
            <a:r>
              <a:rPr lang="ar-EG" sz="7400" u="sng" dirty="0" smtClean="0"/>
              <a:t>العناصر النادرة</a:t>
            </a:r>
            <a:r>
              <a:rPr lang="ar-EG" sz="7400" dirty="0" smtClean="0"/>
              <a:t>: عادة يقل مستوى العناصر النادرة فى الجسم بسبب نقص المأخوذ الغذائى، ونتيجة لذلك يقل مستوى الحديد والزنك والنحاس والمنغنيز، الأمر الذى يوجب تعويضها . أما عن السيلينيوم فينقص مستواه وبالتالى يجب إضافته لأنه يقوم بدوره الهام كعامل مضاد للأكسدة وحماية عضلة القلب من حدوث أى تلف بها.</a:t>
            </a:r>
            <a:endParaRPr lang="en-US" sz="7400" dirty="0" smtClean="0"/>
          </a:p>
          <a:p>
            <a:pPr>
              <a:buNone/>
            </a:pPr>
            <a:endParaRPr lang="ar-EG" dirty="0"/>
          </a:p>
        </p:txBody>
      </p:sp>
      <p:sp>
        <p:nvSpPr>
          <p:cNvPr id="4" name="Down Arrow 3"/>
          <p:cNvSpPr/>
          <p:nvPr/>
        </p:nvSpPr>
        <p:spPr>
          <a:xfrm rot="5400000">
            <a:off x="5334000" y="990600"/>
            <a:ext cx="304800" cy="762000"/>
          </a:xfrm>
          <a:prstGeom prst="downArrow">
            <a:avLst>
              <a:gd name="adj1" fmla="val 50000"/>
              <a:gd name="adj2" fmla="val 50000"/>
            </a:avLst>
          </a:prstGeom>
        </p:spPr>
        <p:style>
          <a:lnRef idx="3">
            <a:schemeClr val="lt1"/>
          </a:lnRef>
          <a:fillRef idx="1">
            <a:schemeClr val="accent1"/>
          </a:fillRef>
          <a:effectRef idx="1">
            <a:schemeClr val="accent1"/>
          </a:effectRef>
          <a:fontRef idx="minor">
            <a:schemeClr val="lt1"/>
          </a:fontRef>
        </p:style>
        <p:txBody>
          <a:bodyPr rtlCol="1" anchor="ctr"/>
          <a:lstStyle/>
          <a:p>
            <a:pPr algn="ctr"/>
            <a:endParaRPr lang="ar-EG" b="1" spc="30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5" name="Down Arrow 4"/>
          <p:cNvSpPr/>
          <p:nvPr/>
        </p:nvSpPr>
        <p:spPr>
          <a:xfrm rot="5400000">
            <a:off x="5105400" y="1981200"/>
            <a:ext cx="304800" cy="762000"/>
          </a:xfrm>
          <a:prstGeom prst="downArrow">
            <a:avLst>
              <a:gd name="adj1" fmla="val 50000"/>
              <a:gd name="adj2" fmla="val 50000"/>
            </a:avLst>
          </a:prstGeom>
        </p:spPr>
        <p:style>
          <a:lnRef idx="3">
            <a:schemeClr val="lt1"/>
          </a:lnRef>
          <a:fillRef idx="1">
            <a:schemeClr val="accent1"/>
          </a:fillRef>
          <a:effectRef idx="1">
            <a:schemeClr val="accent1"/>
          </a:effectRef>
          <a:fontRef idx="minor">
            <a:schemeClr val="lt1"/>
          </a:fontRef>
        </p:style>
        <p:txBody>
          <a:bodyPr rtlCol="1" anchor="ctr"/>
          <a:lstStyle/>
          <a:p>
            <a:pPr algn="ctr"/>
            <a:endParaRPr lang="ar-EG" b="1" spc="30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381000" y="123110"/>
            <a:ext cx="8077200" cy="609397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Low" defTabSz="914400" rtl="1" eaLnBrk="1" fontAlgn="base" latinLnBrk="0" hangingPunct="1">
              <a:lnSpc>
                <a:spcPct val="100000"/>
              </a:lnSpc>
              <a:spcBef>
                <a:spcPct val="0"/>
              </a:spcBef>
              <a:spcAft>
                <a:spcPct val="0"/>
              </a:spcAft>
              <a:buClrTx/>
              <a:buSzTx/>
              <a:buFontTx/>
              <a:buNone/>
              <a:tabLst>
                <a:tab pos="228600" algn="l"/>
              </a:tabLst>
            </a:pPr>
            <a:endParaRPr kumimoji="0" lang="ar-EG" sz="1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57200" algn="justLow" defTabSz="914400" rtl="1" eaLnBrk="1" fontAlgn="base" latinLnBrk="0" hangingPunct="1">
              <a:lnSpc>
                <a:spcPct val="100000"/>
              </a:lnSpc>
              <a:spcBef>
                <a:spcPct val="0"/>
              </a:spcBef>
              <a:spcAft>
                <a:spcPct val="0"/>
              </a:spcAft>
              <a:buClrTx/>
              <a:buSzTx/>
              <a:buFontTx/>
              <a:buNone/>
              <a:tabLst>
                <a:tab pos="228600" algn="l"/>
              </a:tabLst>
            </a:pPr>
            <a:endParaRPr lang="ar-EG" sz="2800" b="1" u="sng" dirty="0" smtClean="0">
              <a:latin typeface="Times New Roman" pitchFamily="18" charset="0"/>
              <a:ea typeface="Calibri" pitchFamily="34" charset="0"/>
              <a:cs typeface="Times New Roman" pitchFamily="18" charset="0"/>
            </a:endParaRPr>
          </a:p>
          <a:p>
            <a:pPr marL="0" marR="0" lvl="0" indent="457200" algn="justLow" defTabSz="914400" rtl="1" eaLnBrk="1" fontAlgn="base" latinLnBrk="0" hangingPunct="1">
              <a:lnSpc>
                <a:spcPct val="100000"/>
              </a:lnSpc>
              <a:spcBef>
                <a:spcPct val="0"/>
              </a:spcBef>
              <a:spcAft>
                <a:spcPct val="0"/>
              </a:spcAft>
              <a:buClrTx/>
              <a:buSzTx/>
              <a:buFontTx/>
              <a:buNone/>
              <a:tabLst>
                <a:tab pos="228600" algn="l"/>
              </a:tabLst>
            </a:pPr>
            <a:r>
              <a:rPr kumimoji="0" lang="ar-EG"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أهداف الرعاية الغذائية:   </a:t>
            </a:r>
          </a:p>
          <a:p>
            <a:pPr marL="0" marR="0" lvl="0" indent="457200" algn="justLow" defTabSz="914400" rtl="1" eaLnBrk="1" fontAlgn="base" latinLnBrk="0" hangingPunct="1">
              <a:lnSpc>
                <a:spcPct val="100000"/>
              </a:lnSpc>
              <a:spcBef>
                <a:spcPct val="0"/>
              </a:spcBef>
              <a:spcAft>
                <a:spcPct val="0"/>
              </a:spcAft>
              <a:buClrTx/>
              <a:buSzTx/>
              <a:buFontTx/>
              <a:buNone/>
              <a:tabLst>
                <a:tab pos="228600" algn="l"/>
              </a:tabLst>
            </a:pPr>
            <a:endParaRPr lang="ar-EG" sz="2800" b="1" u="sng" dirty="0" smtClean="0">
              <a:latin typeface="Times New Roman" pitchFamily="18" charset="0"/>
              <a:cs typeface="Times New Roman" pitchFamily="18" charset="0"/>
            </a:endParaRPr>
          </a:p>
          <a:p>
            <a:pPr marL="0" marR="0" lvl="0" indent="457200" algn="justLow" defTabSz="914400" rtl="1" eaLnBrk="1" fontAlgn="base" latinLnBrk="0" hangingPunct="1">
              <a:lnSpc>
                <a:spcPct val="100000"/>
              </a:lnSpc>
              <a:spcBef>
                <a:spcPct val="0"/>
              </a:spcBef>
              <a:spcAft>
                <a:spcPct val="0"/>
              </a:spcAft>
              <a:buClrTx/>
              <a:buSzTx/>
              <a:buFontTx/>
              <a:buNone/>
              <a:tabLst>
                <a:tab pos="228600" algn="l"/>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Low" defTabSz="914400" rtl="1" eaLnBrk="0" fontAlgn="base" latinLnBrk="0" hangingPunct="0">
              <a:lnSpc>
                <a:spcPct val="100000"/>
              </a:lnSpc>
              <a:spcBef>
                <a:spcPct val="0"/>
              </a:spcBef>
              <a:spcAft>
                <a:spcPct val="0"/>
              </a:spcAft>
              <a:buClrTx/>
              <a:buSzTx/>
              <a:buFont typeface="+mj-lt"/>
              <a:buAutoNum type="arabicPeriod"/>
              <a:tabLst>
                <a:tab pos="228600" algn="l"/>
              </a:tabLst>
            </a:pPr>
            <a:r>
              <a:rPr kumimoji="0" lang="ar-EG"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الحفاظ قدر المستطاع على الحالة الغذائية العامة للمريض فى حالة جيدة، ومنع حدوث أى نقص تغذية، وتوفير احتياجات النمو للأطفال من خلال إعطاء القدر الكافى من الطاقة والبروتين والفيتامينات والأملاح المعدنية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Low" defTabSz="914400" rtl="1" eaLnBrk="0" fontAlgn="base" latinLnBrk="0" hangingPunct="0">
              <a:lnSpc>
                <a:spcPct val="100000"/>
              </a:lnSpc>
              <a:spcBef>
                <a:spcPct val="0"/>
              </a:spcBef>
              <a:spcAft>
                <a:spcPct val="0"/>
              </a:spcAft>
              <a:buClrTx/>
              <a:buSzTx/>
              <a:buFont typeface="+mj-lt"/>
              <a:buAutoNum type="arabicPeriod"/>
              <a:tabLst>
                <a:tab pos="228600" algn="l"/>
              </a:tabLst>
            </a:pPr>
            <a:r>
              <a:rPr kumimoji="0" lang="ar-EG"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الحد من إرتفاع نسبة اليوريا فى الدم من خلال تحديد البروتين فى الغذاء مع ضمان حدوث توازن نتروجينى موجب .</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Low" defTabSz="914400" rtl="1" eaLnBrk="0" fontAlgn="base" latinLnBrk="0" hangingPunct="0">
              <a:lnSpc>
                <a:spcPct val="100000"/>
              </a:lnSpc>
              <a:spcBef>
                <a:spcPct val="0"/>
              </a:spcBef>
              <a:spcAft>
                <a:spcPct val="0"/>
              </a:spcAft>
              <a:buClrTx/>
              <a:buSzTx/>
              <a:buFont typeface="+mj-lt"/>
              <a:buAutoNum type="arabicPeriod"/>
              <a:tabLst>
                <a:tab pos="228600" algn="l"/>
              </a:tabLst>
            </a:pPr>
            <a:r>
              <a:rPr kumimoji="0" lang="ar-EG"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التحكم فى درجة الوذمة (احتباس الماء والشوارد فى الجسم) وفى توازن الكهارل.</a:t>
            </a: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Low" defTabSz="914400" rtl="1" eaLnBrk="0" fontAlgn="base" latinLnBrk="0" hangingPunct="0">
              <a:lnSpc>
                <a:spcPct val="100000"/>
              </a:lnSpc>
              <a:spcBef>
                <a:spcPct val="0"/>
              </a:spcBef>
              <a:spcAft>
                <a:spcPct val="0"/>
              </a:spcAft>
              <a:buClrTx/>
              <a:buSzTx/>
              <a:buFont typeface="+mj-lt"/>
              <a:buAutoNum type="arabicPeriod"/>
              <a:tabLst>
                <a:tab pos="228600" algn="l"/>
              </a:tabLst>
            </a:pPr>
            <a:r>
              <a:rPr kumimoji="0" lang="ar-EG"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منع أو تأجيل حدوث تخلخل العظام من خلال ضبط كمية الكالسيوم والفوسفور وفيتامين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r>
              <a:rPr kumimoji="0" lang="ar-EG"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ar-EG"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0"/>
          <a:ext cx="9144000" cy="6866553"/>
        </p:xfrm>
        <a:graphic>
          <a:graphicData uri="http://schemas.openxmlformats.org/drawingml/2006/table">
            <a:tbl>
              <a:tblPr rtl="1" firstRow="1" bandRow="1">
                <a:tableStyleId>{93296810-A885-4BE3-A3E7-6D5BEEA58F35}</a:tableStyleId>
              </a:tblPr>
              <a:tblGrid>
                <a:gridCol w="1187050"/>
                <a:gridCol w="1583044"/>
                <a:gridCol w="2723990"/>
                <a:gridCol w="3649916"/>
              </a:tblGrid>
              <a:tr h="381001">
                <a:tc>
                  <a:txBody>
                    <a:bodyPr/>
                    <a:lstStyle/>
                    <a:p>
                      <a:pPr algn="ctr" rtl="1"/>
                      <a:r>
                        <a:rPr lang="ar-EG" sz="1600" dirty="0" smtClean="0"/>
                        <a:t>العنصر</a:t>
                      </a:r>
                      <a:r>
                        <a:rPr lang="ar-EG" sz="1600" baseline="0" dirty="0" smtClean="0"/>
                        <a:t> الغذائى</a:t>
                      </a:r>
                      <a:endParaRPr lang="ar-EG" sz="1600" dirty="0"/>
                    </a:p>
                  </a:txBody>
                  <a:tcPr/>
                </a:tc>
                <a:tc gridSpan="2">
                  <a:txBody>
                    <a:bodyPr/>
                    <a:lstStyle/>
                    <a:p>
                      <a:pPr algn="ctr" rtl="1"/>
                      <a:r>
                        <a:rPr lang="ar-EG" sz="1600" dirty="0" smtClean="0"/>
                        <a:t>قبل الديال</a:t>
                      </a:r>
                      <a:endParaRPr lang="ar-EG" sz="1600" b="1" dirty="0"/>
                    </a:p>
                  </a:txBody>
                  <a:tcPr/>
                </a:tc>
                <a:tc hMerge="1">
                  <a:txBody>
                    <a:bodyPr/>
                    <a:lstStyle/>
                    <a:p>
                      <a:pPr rtl="1"/>
                      <a:endParaRPr lang="ar-EG"/>
                    </a:p>
                  </a:txBody>
                  <a:tcPr/>
                </a:tc>
                <a:tc>
                  <a:txBody>
                    <a:bodyPr/>
                    <a:lstStyle/>
                    <a:p>
                      <a:pPr algn="ctr" rtl="1"/>
                      <a:r>
                        <a:rPr lang="ar-EG" sz="1600" dirty="0" smtClean="0"/>
                        <a:t>بعد الديال</a:t>
                      </a:r>
                      <a:endParaRPr lang="ar-EG" sz="1600" b="1" dirty="0"/>
                    </a:p>
                  </a:txBody>
                  <a:tcPr/>
                </a:tc>
              </a:tr>
              <a:tr h="685800">
                <a:tc>
                  <a:txBody>
                    <a:bodyPr/>
                    <a:lstStyle/>
                    <a:p>
                      <a:pPr algn="ctr" rtl="1"/>
                      <a:r>
                        <a:rPr lang="ar-EG" sz="1600" dirty="0" smtClean="0"/>
                        <a:t>البروتين</a:t>
                      </a:r>
                      <a:endParaRPr lang="ar-EG" sz="1600" b="1" dirty="0"/>
                    </a:p>
                  </a:txBody>
                  <a:tcPr/>
                </a:tc>
                <a:tc gridSpan="2">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1600" kern="1200" dirty="0" smtClean="0"/>
                        <a:t>يعطى البروتين فى حدود 0.6 غرام لكل غرام من وزن الجسم ويفضل أن يكون 4/3 البروتين من مصدر ذى قيمة حيوية عالية.</a:t>
                      </a:r>
                      <a:endParaRPr kumimoji="0" lang="en-US" sz="1600" kern="1200" dirty="0" smtClean="0">
                        <a:solidFill>
                          <a:schemeClr val="dk1"/>
                        </a:solidFill>
                        <a:latin typeface="+mn-lt"/>
                        <a:ea typeface="+mn-ea"/>
                        <a:cs typeface="+mn-cs"/>
                      </a:endParaRPr>
                    </a:p>
                  </a:txBody>
                  <a:tcPr/>
                </a:tc>
                <a:tc hMerge="1">
                  <a:txBody>
                    <a:bodyPr/>
                    <a:lstStyle/>
                    <a:p>
                      <a:pPr rtl="1"/>
                      <a:endParaRPr lang="ar-EG"/>
                    </a:p>
                  </a:txBody>
                  <a:tcPr/>
                </a:tc>
                <a:tc>
                  <a:txBody>
                    <a:bodyPr/>
                    <a:lstStyle/>
                    <a:p>
                      <a:pPr algn="ctr" rtl="1"/>
                      <a:r>
                        <a:rPr kumimoji="0" lang="ar-EG" sz="1600" kern="1200" dirty="0" smtClean="0"/>
                        <a:t>يعطى البروتين بمقدار 1.0-1.2 غرام لكل كيلوغرام من وزن الجسم فى الديال</a:t>
                      </a:r>
                      <a:endParaRPr lang="ar-EG" sz="1600" dirty="0"/>
                    </a:p>
                  </a:txBody>
                  <a:tcPr/>
                </a:tc>
              </a:tr>
              <a:tr h="472440">
                <a:tc>
                  <a:txBody>
                    <a:bodyPr/>
                    <a:lstStyle/>
                    <a:p>
                      <a:pPr algn="ctr" rtl="1"/>
                      <a:r>
                        <a:rPr lang="ar-EG" sz="1600" dirty="0" smtClean="0"/>
                        <a:t>الكربوهيدرات</a:t>
                      </a:r>
                      <a:endParaRPr lang="ar-EG" sz="1600" b="1" dirty="0"/>
                    </a:p>
                  </a:txBody>
                  <a:tcPr/>
                </a:tc>
                <a:tc gridSpan="3">
                  <a:txBody>
                    <a:bodyPr/>
                    <a:lstStyle/>
                    <a:p>
                      <a:pPr algn="ctr" rtl="1"/>
                      <a:r>
                        <a:rPr kumimoji="0" lang="ar-EG" sz="1600" kern="1200" dirty="0" smtClean="0"/>
                        <a:t>لا تحتاج إلى أى تدخل سواء كان عن طريق التحكم فى كمية الكربوهيدرات فى الغذاء أو عن طريق إعطاء الأنسولين</a:t>
                      </a:r>
                      <a:endParaRPr lang="ar-EG" sz="1600" dirty="0"/>
                    </a:p>
                  </a:txBody>
                  <a:tcPr/>
                </a:tc>
                <a:tc hMerge="1">
                  <a:txBody>
                    <a:bodyPr/>
                    <a:lstStyle/>
                    <a:p>
                      <a:pPr rtl="1"/>
                      <a:endParaRPr lang="ar-EG"/>
                    </a:p>
                  </a:txBody>
                  <a:tcPr/>
                </a:tc>
                <a:tc hMerge="1">
                  <a:txBody>
                    <a:bodyPr/>
                    <a:lstStyle/>
                    <a:p>
                      <a:pPr rtl="1"/>
                      <a:endParaRPr lang="ar-EG"/>
                    </a:p>
                  </a:txBody>
                  <a:tcPr/>
                </a:tc>
              </a:tr>
              <a:tr h="475784">
                <a:tc>
                  <a:txBody>
                    <a:bodyPr/>
                    <a:lstStyle/>
                    <a:p>
                      <a:pPr algn="ctr" rtl="1"/>
                      <a:r>
                        <a:rPr lang="ar-EG" sz="1600" dirty="0" smtClean="0"/>
                        <a:t>الدهون</a:t>
                      </a:r>
                      <a:endParaRPr lang="ar-EG" sz="1600" b="1" dirty="0"/>
                    </a:p>
                  </a:txBody>
                  <a:tcPr/>
                </a:tc>
                <a:tc gridSpan="3">
                  <a:txBody>
                    <a:bodyPr/>
                    <a:lstStyle/>
                    <a:p>
                      <a:pPr algn="ctr" rtl="1"/>
                      <a:r>
                        <a:rPr kumimoji="0" lang="ar-EG" sz="1600" kern="1200" dirty="0" smtClean="0"/>
                        <a:t>خفض نسبة الدهون المشبعة  وزيادة نسبة الدهون غير المشبعة إلى جانب مزاولة برنامج رياضى منتظم</a:t>
                      </a:r>
                      <a:endParaRPr lang="ar-EG" sz="1600" dirty="0"/>
                    </a:p>
                  </a:txBody>
                  <a:tcPr/>
                </a:tc>
                <a:tc hMerge="1">
                  <a:txBody>
                    <a:bodyPr/>
                    <a:lstStyle/>
                    <a:p>
                      <a:pPr rtl="1"/>
                      <a:endParaRPr lang="ar-EG"/>
                    </a:p>
                  </a:txBody>
                  <a:tcPr/>
                </a:tc>
                <a:tc hMerge="1">
                  <a:txBody>
                    <a:bodyPr/>
                    <a:lstStyle/>
                    <a:p>
                      <a:pPr rtl="1"/>
                      <a:endParaRPr lang="ar-EG"/>
                    </a:p>
                  </a:txBody>
                  <a:tcPr/>
                </a:tc>
              </a:tr>
              <a:tr h="303128">
                <a:tc rowSpan="2">
                  <a:txBody>
                    <a:bodyPr/>
                    <a:lstStyle/>
                    <a:p>
                      <a:pPr algn="ctr" rtl="1"/>
                      <a:r>
                        <a:rPr lang="ar-EG" sz="1600" dirty="0" smtClean="0"/>
                        <a:t>الطاقة</a:t>
                      </a:r>
                      <a:endParaRPr lang="ar-EG" sz="1600" b="1" dirty="0"/>
                    </a:p>
                  </a:txBody>
                  <a:tcPr/>
                </a:tc>
                <a:tc gridSpan="3">
                  <a:txBody>
                    <a:bodyPr/>
                    <a:lstStyle/>
                    <a:p>
                      <a:pPr algn="ctr" rtl="1"/>
                      <a:r>
                        <a:rPr kumimoji="0" lang="ar-EG" sz="1600" kern="1200" dirty="0" smtClean="0"/>
                        <a:t>الطاقة بكميات كافية حتى يتسنى ترك بروتين الغذاء لبناء أنسجة الجسم ومنع استخدامه كمصدر للطاقة</a:t>
                      </a:r>
                      <a:endParaRPr lang="ar-EG" sz="1600" dirty="0"/>
                    </a:p>
                  </a:txBody>
                  <a:tcPr/>
                </a:tc>
                <a:tc hMerge="1">
                  <a:txBody>
                    <a:bodyPr/>
                    <a:lstStyle/>
                    <a:p>
                      <a:pPr rtl="1"/>
                      <a:endParaRPr lang="ar-EG"/>
                    </a:p>
                  </a:txBody>
                  <a:tcPr/>
                </a:tc>
                <a:tc hMerge="1">
                  <a:txBody>
                    <a:bodyPr/>
                    <a:lstStyle/>
                    <a:p>
                      <a:pPr rtl="1"/>
                      <a:endParaRPr lang="ar-EG" dirty="0"/>
                    </a:p>
                  </a:txBody>
                  <a:tcPr/>
                </a:tc>
              </a:tr>
              <a:tr h="640080">
                <a:tc vMerge="1">
                  <a:txBody>
                    <a:bodyPr/>
                    <a:lstStyle/>
                    <a:p>
                      <a:pPr rtl="1"/>
                      <a:endParaRPr lang="ar-EG"/>
                    </a:p>
                  </a:txBody>
                  <a:tcPr/>
                </a:tc>
                <a:tc gridSpan="2">
                  <a:txBody>
                    <a:bodyPr/>
                    <a:lstStyle/>
                    <a:p>
                      <a:pPr algn="ctr" rtl="1"/>
                      <a:r>
                        <a:rPr kumimoji="0" lang="ar-EG" sz="1600" kern="1200" dirty="0" smtClean="0"/>
                        <a:t> 35-40 سعرًا حراريًا لكل كيلو غرام من وزن الجسم</a:t>
                      </a:r>
                      <a:endParaRPr lang="ar-EG" sz="1600" dirty="0"/>
                    </a:p>
                  </a:txBody>
                  <a:tcPr/>
                </a:tc>
                <a:tc hMerge="1">
                  <a:txBody>
                    <a:bodyPr/>
                    <a:lstStyle/>
                    <a:p>
                      <a:pPr rtl="1"/>
                      <a:endParaRPr lang="ar-EG"/>
                    </a:p>
                  </a:txBody>
                  <a:tcPr/>
                </a:tc>
                <a:tc>
                  <a:txBody>
                    <a:bodyPr/>
                    <a:lstStyle/>
                    <a:p>
                      <a:pPr algn="ctr" rtl="1"/>
                      <a:r>
                        <a:rPr kumimoji="0" lang="ar-EG" sz="1600" kern="1200" dirty="0" smtClean="0"/>
                        <a:t>30 سعرًا لكل كيلوغرام من وزن الجسم ويقلل من كمية الطاقة لتصحيح الطاقة المستمدة من الغلوكوز الموجود فى محلول الديال </a:t>
                      </a:r>
                      <a:endParaRPr lang="ar-EG" sz="1600" dirty="0"/>
                    </a:p>
                  </a:txBody>
                  <a:tcPr/>
                </a:tc>
              </a:tr>
              <a:tr h="202085">
                <a:tc rowSpan="3">
                  <a:txBody>
                    <a:bodyPr/>
                    <a:lstStyle/>
                    <a:p>
                      <a:pPr algn="ctr" rtl="1"/>
                      <a:r>
                        <a:rPr lang="ar-EG" sz="1600" dirty="0" smtClean="0"/>
                        <a:t>الأملاح</a:t>
                      </a:r>
                      <a:endParaRPr lang="ar-EG" sz="1600" b="1" dirty="0"/>
                    </a:p>
                  </a:txBody>
                  <a:tcPr/>
                </a:tc>
                <a:tc>
                  <a:txBody>
                    <a:bodyPr/>
                    <a:lstStyle/>
                    <a:p>
                      <a:pPr algn="ctr" rtl="1"/>
                      <a:r>
                        <a:rPr kumimoji="0" lang="ar-EG" sz="1600" u="sng" kern="1200" dirty="0" smtClean="0"/>
                        <a:t>الصوديوم</a:t>
                      </a:r>
                      <a:endParaRPr lang="ar-EG" sz="1600" dirty="0"/>
                    </a:p>
                  </a:txBody>
                  <a:tcPr/>
                </a:tc>
                <a:tc gridSpan="2">
                  <a:txBody>
                    <a:bodyPr/>
                    <a:lstStyle/>
                    <a:p>
                      <a:pPr algn="ctr" rtl="1"/>
                      <a:r>
                        <a:rPr kumimoji="0" lang="ar-EG" sz="1600" kern="1200" dirty="0" smtClean="0"/>
                        <a:t>يجب تكرار تقييم معدل إفراغ الصوديوم فى البول وقياس كمية البول وضغط الدم ووجود الوذمة ومعدل الصوديوم فى الدم . وبناء على ذلك يتم تحوير كمية الصوديوم</a:t>
                      </a:r>
                      <a:endParaRPr lang="ar-EG" sz="1600" dirty="0"/>
                    </a:p>
                  </a:txBody>
                  <a:tcPr/>
                </a:tc>
                <a:tc hMerge="1">
                  <a:txBody>
                    <a:bodyPr/>
                    <a:lstStyle/>
                    <a:p>
                      <a:pPr rtl="1"/>
                      <a:endParaRPr lang="ar-EG"/>
                    </a:p>
                  </a:txBody>
                  <a:tcPr/>
                </a:tc>
              </a:tr>
              <a:tr h="202086">
                <a:tc vMerge="1">
                  <a:txBody>
                    <a:bodyPr/>
                    <a:lstStyle/>
                    <a:p>
                      <a:pPr rtl="1"/>
                      <a:endParaRPr lang="ar-EG"/>
                    </a:p>
                  </a:txBody>
                  <a:tcPr/>
                </a:tc>
                <a:tc>
                  <a:txBody>
                    <a:bodyPr/>
                    <a:lstStyle/>
                    <a:p>
                      <a:pPr algn="ctr" rtl="1"/>
                      <a:r>
                        <a:rPr kumimoji="0" lang="ar-EG" sz="1600" u="sng" kern="1200" dirty="0" smtClean="0"/>
                        <a:t>البوتاسيوم</a:t>
                      </a:r>
                      <a:endParaRPr lang="ar-EG" sz="1600" dirty="0"/>
                    </a:p>
                  </a:txBody>
                  <a:tcPr/>
                </a:tc>
                <a:tc gridSpan="2">
                  <a:txBody>
                    <a:bodyPr/>
                    <a:lstStyle/>
                    <a:p>
                      <a:pPr algn="ctr" rtl="1"/>
                      <a:r>
                        <a:rPr kumimoji="0" lang="ar-EG" sz="1600" kern="1200" dirty="0" smtClean="0"/>
                        <a:t>تحديد الأطعمة الغنية بالبوتاسيوم مثل الحمضيات</a:t>
                      </a:r>
                      <a:r>
                        <a:rPr kumimoji="0" lang="ar-EG" sz="1600" kern="1200" baseline="0" dirty="0" smtClean="0"/>
                        <a:t> </a:t>
                      </a:r>
                      <a:r>
                        <a:rPr kumimoji="0" lang="ar-EG" sz="1600" kern="1200" dirty="0" smtClean="0"/>
                        <a:t>والبقول والموز، والطماطم، والمكسرات، والشوكولاتة.</a:t>
                      </a:r>
                      <a:endParaRPr lang="ar-EG" sz="1600" dirty="0"/>
                    </a:p>
                  </a:txBody>
                  <a:tcPr/>
                </a:tc>
                <a:tc hMerge="1">
                  <a:txBody>
                    <a:bodyPr/>
                    <a:lstStyle/>
                    <a:p>
                      <a:pPr rtl="1"/>
                      <a:endParaRPr lang="ar-EG"/>
                    </a:p>
                  </a:txBody>
                  <a:tcPr/>
                </a:tc>
              </a:tr>
              <a:tr h="202085">
                <a:tc vMerge="1">
                  <a:txBody>
                    <a:bodyPr/>
                    <a:lstStyle/>
                    <a:p>
                      <a:pPr rtl="1"/>
                      <a:endParaRPr lang="ar-EG"/>
                    </a:p>
                  </a:txBody>
                  <a:tcPr/>
                </a:tc>
                <a:tc>
                  <a:txBody>
                    <a:bodyPr/>
                    <a:lstStyle/>
                    <a:p>
                      <a:pPr algn="ctr" rtl="1"/>
                      <a:r>
                        <a:rPr kumimoji="0" lang="ar-EG" sz="1600" u="sng" kern="1200" dirty="0" smtClean="0"/>
                        <a:t>الكالسيوم والفوسفور</a:t>
                      </a:r>
                      <a:endParaRPr lang="ar-EG" sz="1600" dirty="0"/>
                    </a:p>
                  </a:txBody>
                  <a:tcPr/>
                </a:tc>
                <a:tc gridSpan="2">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ar-EG" sz="1600" kern="1200" dirty="0" smtClean="0"/>
                        <a:t>يجب زيادة كمية الكالسيوم فى الغذاء وخفض كمية الفوسفور</a:t>
                      </a:r>
                      <a:endParaRPr lang="ar-EG" sz="1600" dirty="0" smtClean="0"/>
                    </a:p>
                  </a:txBody>
                  <a:tcPr/>
                </a:tc>
                <a:tc hMerge="1">
                  <a:txBody>
                    <a:bodyPr/>
                    <a:lstStyle/>
                    <a:p>
                      <a:pPr rtl="1"/>
                      <a:endParaRPr lang="ar-EG"/>
                    </a:p>
                  </a:txBody>
                  <a:tcPr/>
                </a:tc>
              </a:tr>
              <a:tr h="381000">
                <a:tc>
                  <a:txBody>
                    <a:bodyPr/>
                    <a:lstStyle/>
                    <a:p>
                      <a:pPr algn="ctr" rtl="1"/>
                      <a:r>
                        <a:rPr lang="ar-EG" sz="1600" dirty="0" smtClean="0"/>
                        <a:t>السوائل</a:t>
                      </a:r>
                      <a:endParaRPr lang="ar-EG" sz="1600" b="1" dirty="0"/>
                    </a:p>
                  </a:txBody>
                  <a:tcPr/>
                </a:tc>
                <a:tc gridSpan="3">
                  <a:txBody>
                    <a:bodyPr/>
                    <a:lstStyle/>
                    <a:p>
                      <a:pPr algn="ctr" rtl="1"/>
                      <a:r>
                        <a:rPr kumimoji="0" lang="ar-EG" sz="1600" kern="1200" dirty="0" smtClean="0"/>
                        <a:t>يجب قياس كمية البول وضغط الدم وجود الوذمة فى الدم . وبناء على ذلك يتم السوائل المعطاة</a:t>
                      </a:r>
                      <a:endParaRPr lang="ar-EG" sz="1600" dirty="0"/>
                    </a:p>
                  </a:txBody>
                  <a:tcPr/>
                </a:tc>
                <a:tc hMerge="1">
                  <a:txBody>
                    <a:bodyPr/>
                    <a:lstStyle/>
                    <a:p>
                      <a:pPr rtl="1"/>
                      <a:endParaRPr lang="ar-EG"/>
                    </a:p>
                  </a:txBody>
                  <a:tcPr/>
                </a:tc>
                <a:tc hMerge="1">
                  <a:txBody>
                    <a:bodyPr/>
                    <a:lstStyle/>
                    <a:p>
                      <a:pPr rtl="1"/>
                      <a:endParaRPr lang="ar-EG"/>
                    </a:p>
                  </a:txBody>
                  <a:tcPr/>
                </a:tc>
              </a:tr>
              <a:tr h="606256">
                <a:tc>
                  <a:txBody>
                    <a:bodyPr/>
                    <a:lstStyle/>
                    <a:p>
                      <a:pPr algn="ctr" rtl="1"/>
                      <a:r>
                        <a:rPr lang="ar-EG" sz="1600" dirty="0" smtClean="0"/>
                        <a:t>الفيتامينات</a:t>
                      </a:r>
                      <a:endParaRPr lang="ar-EG" sz="1600" b="1" dirty="0"/>
                    </a:p>
                  </a:txBody>
                  <a:tcPr/>
                </a:tc>
                <a:tc gridSpan="3">
                  <a:txBody>
                    <a:bodyPr/>
                    <a:lstStyle/>
                    <a:p>
                      <a:pPr lvl="0" algn="ctr" rtl="1"/>
                      <a:r>
                        <a:rPr kumimoji="0" lang="ar-EG" sz="1600" kern="1200" dirty="0" smtClean="0"/>
                        <a:t>فيتامين </a:t>
                      </a:r>
                      <a:r>
                        <a:rPr kumimoji="0" lang="en-US" sz="1600" kern="1200" dirty="0" smtClean="0"/>
                        <a:t>B</a:t>
                      </a:r>
                      <a:r>
                        <a:rPr kumimoji="0" lang="ar-EG" sz="1600" kern="1200" dirty="0" smtClean="0"/>
                        <a:t> المركب وفيتامين </a:t>
                      </a:r>
                      <a:r>
                        <a:rPr kumimoji="0" lang="en-US" sz="1600" kern="1200" dirty="0" smtClean="0"/>
                        <a:t>C</a:t>
                      </a:r>
                      <a:r>
                        <a:rPr kumimoji="0" lang="ar-EG" sz="1600" kern="1200" dirty="0" smtClean="0"/>
                        <a:t> كجرعات إضافية بحذر شديد وتعطى الصورة النشطة</a:t>
                      </a:r>
                      <a:r>
                        <a:rPr kumimoji="0" lang="ar-EG" sz="1600" kern="1200" baseline="0" dirty="0" smtClean="0"/>
                        <a:t> </a:t>
                      </a:r>
                      <a:r>
                        <a:rPr kumimoji="0" lang="ar-EG" sz="1600" kern="1200" dirty="0" smtClean="0"/>
                        <a:t>لفيتامين </a:t>
                      </a:r>
                      <a:r>
                        <a:rPr kumimoji="0" lang="en-US" sz="1600" kern="1200" dirty="0" smtClean="0"/>
                        <a:t>D</a:t>
                      </a:r>
                      <a:r>
                        <a:rPr kumimoji="0" lang="ar-EG" sz="1600" kern="1200" dirty="0" smtClean="0"/>
                        <a:t> بحذر شديد حتى لا يترسب الكالسيوم فى المفاصل وبعض أنسجة الجسم.</a:t>
                      </a:r>
                      <a:endParaRPr kumimoji="0" lang="en-US" sz="1600" kern="1200" dirty="0" smtClean="0">
                        <a:solidFill>
                          <a:schemeClr val="dk1"/>
                        </a:solidFill>
                        <a:latin typeface="+mn-lt"/>
                        <a:ea typeface="+mn-ea"/>
                        <a:cs typeface="+mn-cs"/>
                      </a:endParaRPr>
                    </a:p>
                  </a:txBody>
                  <a:tcPr/>
                </a:tc>
                <a:tc hMerge="1">
                  <a:txBody>
                    <a:bodyPr/>
                    <a:lstStyle/>
                    <a:p>
                      <a:pPr rtl="1"/>
                      <a:endParaRPr lang="ar-EG"/>
                    </a:p>
                  </a:txBody>
                  <a:tcPr/>
                </a:tc>
                <a:tc hMerge="1">
                  <a:txBody>
                    <a:bodyPr/>
                    <a:lstStyle/>
                    <a:p>
                      <a:pPr rtl="1"/>
                      <a:endParaRPr lang="ar-EG"/>
                    </a:p>
                  </a:txBody>
                  <a:tcPr/>
                </a:tc>
              </a:tr>
              <a:tr h="606256">
                <a:tc>
                  <a:txBody>
                    <a:bodyPr/>
                    <a:lstStyle/>
                    <a:p>
                      <a:pPr algn="ctr" rtl="1"/>
                      <a:r>
                        <a:rPr lang="ar-EG" sz="1600" dirty="0" smtClean="0"/>
                        <a:t>العناصر النادرة</a:t>
                      </a:r>
                      <a:endParaRPr lang="ar-EG" sz="1600" b="1" dirty="0"/>
                    </a:p>
                  </a:txBody>
                  <a:tcPr/>
                </a:tc>
                <a:tc gridSpan="3">
                  <a:txBody>
                    <a:bodyPr/>
                    <a:lstStyle/>
                    <a:p>
                      <a:pPr algn="r" rtl="1"/>
                      <a:r>
                        <a:rPr kumimoji="0" lang="ar-EG" sz="1600" u="sng" kern="1200" dirty="0" smtClean="0"/>
                        <a:t>الزنك: </a:t>
                      </a:r>
                      <a:r>
                        <a:rPr kumimoji="0" lang="ar-EG" sz="1600" kern="1200" dirty="0" smtClean="0"/>
                        <a:t>قد يحسن الزنك من حاسة التذوق بالفم ومن الضعف الجنسي</a:t>
                      </a:r>
                    </a:p>
                    <a:p>
                      <a:pPr algn="r" rtl="1"/>
                      <a:r>
                        <a:rPr kumimoji="0" lang="ar-EG" sz="1600" u="sng" kern="1200" dirty="0" smtClean="0"/>
                        <a:t>الحديد:</a:t>
                      </a:r>
                      <a:r>
                        <a:rPr kumimoji="0" lang="ar-EG" sz="1600" kern="1200" dirty="0" smtClean="0"/>
                        <a:t> إعطاء مركبات الحديد عن طريق الفم أو طريق الحقن، مع الإريثروبويتين ولا يوصي بنقل الدم لمعظم المرضي</a:t>
                      </a:r>
                      <a:endParaRPr lang="ar-EG" sz="1600" dirty="0"/>
                    </a:p>
                  </a:txBody>
                  <a:tcPr/>
                </a:tc>
                <a:tc hMerge="1">
                  <a:txBody>
                    <a:bodyPr/>
                    <a:lstStyle/>
                    <a:p>
                      <a:pPr rtl="1"/>
                      <a:endParaRPr lang="ar-EG"/>
                    </a:p>
                  </a:txBody>
                  <a:tcPr/>
                </a:tc>
                <a:tc hMerge="1">
                  <a:txBody>
                    <a:bodyPr/>
                    <a:lstStyle/>
                    <a:p>
                      <a:pPr rtl="1"/>
                      <a:endParaRPr lang="ar-EG"/>
                    </a:p>
                  </a:txBody>
                  <a:tcPr/>
                </a:tc>
              </a:tr>
              <a:tr h="606256">
                <a:tc>
                  <a:txBody>
                    <a:bodyPr/>
                    <a:lstStyle/>
                    <a:p>
                      <a:pPr algn="ctr" rtl="1"/>
                      <a:r>
                        <a:rPr kumimoji="0" lang="ar-EG" sz="1600" kern="1200" dirty="0" smtClean="0"/>
                        <a:t>الألياف</a:t>
                      </a:r>
                      <a:endParaRPr kumimoji="0" lang="ar-EG" sz="1600" b="1" kern="1200" dirty="0" smtClean="0">
                        <a:solidFill>
                          <a:schemeClr val="dk1"/>
                        </a:solidFill>
                        <a:latin typeface="+mn-lt"/>
                        <a:ea typeface="+mn-ea"/>
                        <a:cs typeface="+mn-cs"/>
                      </a:endParaRPr>
                    </a:p>
                  </a:txBody>
                  <a:tcPr/>
                </a:tc>
                <a:tc gridSpan="3">
                  <a:txBody>
                    <a:bodyPr/>
                    <a:lstStyle/>
                    <a:p>
                      <a:pPr algn="ctr" rtl="1"/>
                      <a:r>
                        <a:rPr kumimoji="0" lang="ar-EG" sz="1600" kern="1200" dirty="0" smtClean="0"/>
                        <a:t>زيادة الألياف وذلك بسبب الإمساك الذى يلازم مرضى الفشل الكلوى، علاوة على أن النظام الغذائى الغنى بالألياف قد يخفض من دهون الدم</a:t>
                      </a:r>
                      <a:endParaRPr lang="ar-EG" sz="1600" dirty="0"/>
                    </a:p>
                  </a:txBody>
                  <a:tcPr/>
                </a:tc>
                <a:tc hMerge="1">
                  <a:txBody>
                    <a:bodyPr/>
                    <a:lstStyle/>
                    <a:p>
                      <a:pPr rtl="1"/>
                      <a:endParaRPr lang="ar-EG"/>
                    </a:p>
                  </a:txBody>
                  <a:tcPr/>
                </a:tc>
                <a:tc hMerge="1">
                  <a:txBody>
                    <a:bodyPr/>
                    <a:lstStyle/>
                    <a:p>
                      <a:pPr rtl="1"/>
                      <a:endParaRPr lang="ar-EG"/>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152</TotalTime>
  <Words>906</Words>
  <Application>Microsoft Office PowerPoint</Application>
  <PresentationFormat>On-screen Show (4:3)</PresentationFormat>
  <Paragraphs>138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Apex</vt:lpstr>
      <vt:lpstr>Slide 1</vt:lpstr>
      <vt:lpstr>زرع الكلى</vt:lpstr>
      <vt:lpstr>المرحلة الأخيرة من الفشل الكلوى المزمن</vt:lpstr>
      <vt:lpstr>الاعراض</vt:lpstr>
      <vt:lpstr>التغيرات الإستقلابية فى الفشل الكلوى المزمن</vt:lpstr>
      <vt:lpstr>Slide 6</vt:lpstr>
      <vt:lpstr>Slide 7</vt:lpstr>
      <vt:lpstr>Slide 8</vt:lpstr>
      <vt:lpstr>Slide 9</vt:lpstr>
      <vt:lpstr>اعتبارات غذائية عامة لمشاكل الفشل الكلوى عند الأطفال </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زرع الكلى</dc:title>
  <dc:creator>Doaa</dc:creator>
  <cp:lastModifiedBy>Doaa</cp:lastModifiedBy>
  <cp:revision>19</cp:revision>
  <dcterms:created xsi:type="dcterms:W3CDTF">2006-08-16T00:00:00Z</dcterms:created>
  <dcterms:modified xsi:type="dcterms:W3CDTF">2015-03-19T19:38:33Z</dcterms:modified>
</cp:coreProperties>
</file>